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5" r:id="rId3"/>
    <p:sldId id="257" r:id="rId4"/>
    <p:sldId id="283" r:id="rId5"/>
    <p:sldId id="295" r:id="rId6"/>
    <p:sldId id="258" r:id="rId7"/>
    <p:sldId id="296" r:id="rId8"/>
    <p:sldId id="280" r:id="rId9"/>
    <p:sldId id="284" r:id="rId10"/>
    <p:sldId id="286" r:id="rId11"/>
    <p:sldId id="287" r:id="rId12"/>
    <p:sldId id="288" r:id="rId13"/>
    <p:sldId id="289" r:id="rId14"/>
    <p:sldId id="290" r:id="rId15"/>
    <p:sldId id="291" r:id="rId16"/>
    <p:sldId id="292" r:id="rId17"/>
    <p:sldId id="301" r:id="rId18"/>
    <p:sldId id="293" r:id="rId19"/>
    <p:sldId id="294" r:id="rId20"/>
    <p:sldId id="298" r:id="rId21"/>
    <p:sldId id="299" r:id="rId22"/>
    <p:sldId id="281" r:id="rId23"/>
    <p:sldId id="265" r:id="rId24"/>
    <p:sldId id="266" r:id="rId25"/>
    <p:sldId id="267" r:id="rId26"/>
    <p:sldId id="268" r:id="rId27"/>
    <p:sldId id="269" r:id="rId28"/>
    <p:sldId id="270" r:id="rId29"/>
    <p:sldId id="271" r:id="rId30"/>
    <p:sldId id="272" r:id="rId31"/>
    <p:sldId id="273" r:id="rId32"/>
    <p:sldId id="274" r:id="rId33"/>
    <p:sldId id="275" r:id="rId34"/>
    <p:sldId id="279" r:id="rId35"/>
    <p:sldId id="277" r:id="rId36"/>
    <p:sldId id="278" r:id="rId37"/>
    <p:sldId id="28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FB"/>
    <a:srgbClr val="063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9" autoAdjust="0"/>
    <p:restoredTop sz="94660"/>
  </p:normalViewPr>
  <p:slideViewPr>
    <p:cSldViewPr>
      <p:cViewPr varScale="1">
        <p:scale>
          <a:sx n="108" d="100"/>
          <a:sy n="108" d="100"/>
        </p:scale>
        <p:origin x="4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050D9-0B00-426A-88DB-D89D0DDDF553}"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50627-4523-452D-92F1-AA970B312F9F}" type="slidenum">
              <a:rPr lang="en-US" smtClean="0"/>
              <a:t>‹#›</a:t>
            </a:fld>
            <a:endParaRPr lang="en-US"/>
          </a:p>
        </p:txBody>
      </p:sp>
    </p:spTree>
    <p:extLst>
      <p:ext uri="{BB962C8B-B14F-4D97-AF65-F5344CB8AC3E}">
        <p14:creationId xmlns:p14="http://schemas.microsoft.com/office/powerpoint/2010/main" val="358469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bolt hole centers relationship brought the top and base too close together (the points defining the holes had some depth).  This starting condition is critical to allow the fit constraint to work on the Top Points to Base Plane relationship.  If the top points were already outside of the 1.5” of the base plane, there would need to be another relationship to drive the top as close as possible to the base in Z.</a:t>
            </a:r>
          </a:p>
        </p:txBody>
      </p:sp>
      <p:sp>
        <p:nvSpPr>
          <p:cNvPr id="4" name="Slide Number Placeholder 3"/>
          <p:cNvSpPr>
            <a:spLocks noGrp="1"/>
          </p:cNvSpPr>
          <p:nvPr>
            <p:ph type="sldNum" sz="quarter" idx="10"/>
          </p:nvPr>
        </p:nvSpPr>
        <p:spPr/>
        <p:txBody>
          <a:bodyPr/>
          <a:lstStyle/>
          <a:p>
            <a:fld id="{E0F50627-4523-452D-92F1-AA970B312F9F}" type="slidenum">
              <a:rPr lang="en-US" smtClean="0"/>
              <a:t>16</a:t>
            </a:fld>
            <a:endParaRPr lang="en-US"/>
          </a:p>
        </p:txBody>
      </p:sp>
    </p:spTree>
    <p:extLst>
      <p:ext uri="{BB962C8B-B14F-4D97-AF65-F5344CB8AC3E}">
        <p14:creationId xmlns:p14="http://schemas.microsoft.com/office/powerpoint/2010/main" val="91176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 guesses the point of contact by shifting from the probe center against the object normal by the probe radius.  Since this assumption is not valid for this situation, we can override by saying that all points can only go as far as 1.5” “into” the surface</a:t>
            </a:r>
            <a:endParaRPr lang="en-US" dirty="0"/>
          </a:p>
          <a:p>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17</a:t>
            </a:fld>
            <a:endParaRPr lang="en-US"/>
          </a:p>
        </p:txBody>
      </p:sp>
    </p:spTree>
    <p:extLst>
      <p:ext uri="{BB962C8B-B14F-4D97-AF65-F5344CB8AC3E}">
        <p14:creationId xmlns:p14="http://schemas.microsoft.com/office/powerpoint/2010/main" val="3994609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7" name="Picture 6" descr="ppt sectio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990600" y="4800600"/>
            <a:ext cx="7543800" cy="860425"/>
          </a:xfrm>
        </p:spPr>
        <p:txBody>
          <a:bodyPr>
            <a:normAutofit/>
          </a:bodyPr>
          <a:lstStyle>
            <a:lvl1pPr>
              <a:lnSpc>
                <a:spcPts val="3800"/>
              </a:lnSpc>
              <a:defRPr sz="3200">
                <a:solidFill>
                  <a:schemeClr val="bg1"/>
                </a:solidFill>
                <a:latin typeface="Open Sans bold" pitchFamily="34" charset="0"/>
                <a:ea typeface="Open Sans bold" pitchFamily="34" charset="0"/>
                <a:cs typeface="Open Sans bold"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90600" y="6096000"/>
            <a:ext cx="6212541" cy="3810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Name </a:t>
            </a:r>
            <a:r>
              <a:rPr lang="en-US" dirty="0" err="1"/>
              <a:t>Lastname</a:t>
            </a:r>
            <a:endParaRPr lang="en-US" dirty="0"/>
          </a:p>
        </p:txBody>
      </p:sp>
      <p:sp>
        <p:nvSpPr>
          <p:cNvPr id="12" name="Date Placeholder 3"/>
          <p:cNvSpPr>
            <a:spLocks noGrp="1"/>
          </p:cNvSpPr>
          <p:nvPr>
            <p:ph type="dt" sz="half" idx="10"/>
          </p:nvPr>
        </p:nvSpPr>
        <p:spPr>
          <a:xfrm>
            <a:off x="990600" y="5715000"/>
            <a:ext cx="1828800" cy="365125"/>
          </a:xfrm>
        </p:spPr>
        <p:txBody>
          <a:bodyPr/>
          <a:lstStyle>
            <a:lvl1pPr>
              <a:defRPr sz="1400">
                <a:solidFill>
                  <a:schemeClr val="bg1"/>
                </a:solidFill>
                <a:latin typeface="Open Sans Light" pitchFamily="34" charset="0"/>
                <a:ea typeface="Open Sans Light" pitchFamily="34" charset="0"/>
                <a:cs typeface="Open Sans Light" pitchFamily="34" charset="0"/>
              </a:defRPr>
            </a:lvl1pPr>
          </a:lstStyle>
          <a:p>
            <a:fld id="{D71AB106-F467-4650-859F-31DFDC458DD8}" type="datetime4">
              <a:rPr lang="en-US" smtClean="0"/>
              <a:pPr/>
              <a:t>April 24, 2017</a:t>
            </a:fld>
            <a:endParaRPr lang="en-US" dirty="0"/>
          </a:p>
        </p:txBody>
      </p: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pic>
        <p:nvPicPr>
          <p:cNvPr id="7" name="Picture 6" descr="ppt sectio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990600" y="3276600"/>
            <a:ext cx="7543800" cy="1470025"/>
          </a:xfrm>
        </p:spPr>
        <p:txBody>
          <a:bodyPr>
            <a:normAutofit/>
          </a:bodyPr>
          <a:lstStyle>
            <a:lvl1pPr>
              <a:lnSpc>
                <a:spcPts val="3800"/>
              </a:lnSpc>
              <a:defRPr sz="3200">
                <a:solidFill>
                  <a:schemeClr val="bg1"/>
                </a:solidFill>
                <a:latin typeface="Open Sans bold" pitchFamily="34" charset="0"/>
                <a:ea typeface="Open Sans bold" pitchFamily="34" charset="0"/>
                <a:cs typeface="Open Sans bold" pitchFamily="34" charset="0"/>
              </a:defRPr>
            </a:lvl1pPr>
          </a:lstStyle>
          <a:p>
            <a:r>
              <a:rPr lang="en-US" dirty="0"/>
              <a:t>Click to edit Master title style</a:t>
            </a:r>
          </a:p>
        </p:txBody>
      </p:sp>
      <p:sp>
        <p:nvSpPr>
          <p:cNvPr id="3" name="Subtitle 2"/>
          <p:cNvSpPr>
            <a:spLocks noGrp="1"/>
          </p:cNvSpPr>
          <p:nvPr>
            <p:ph type="subTitle" idx="1"/>
          </p:nvPr>
        </p:nvSpPr>
        <p:spPr>
          <a:xfrm>
            <a:off x="990600" y="4724400"/>
            <a:ext cx="6212541" cy="17526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1066800" y="4572000"/>
            <a:ext cx="76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ppt section2.jpg"/>
          <p:cNvPicPr>
            <a:picLocks noChangeAspect="1"/>
          </p:cNvPicPr>
          <p:nvPr userDrawn="1"/>
        </p:nvPicPr>
        <p:blipFill>
          <a:blip r:embed="rId2" cstate="print"/>
          <a:stretch>
            <a:fillRect/>
          </a:stretch>
        </p:blipFill>
        <p:spPr>
          <a:xfrm>
            <a:off x="0" y="0"/>
            <a:ext cx="3474720" cy="6858000"/>
          </a:xfrm>
          <a:prstGeom prst="rect">
            <a:avLst/>
          </a:prstGeom>
        </p:spPr>
      </p:pic>
      <p:sp>
        <p:nvSpPr>
          <p:cNvPr id="2" name="Title 1"/>
          <p:cNvSpPr>
            <a:spLocks noGrp="1"/>
          </p:cNvSpPr>
          <p:nvPr>
            <p:ph type="title"/>
          </p:nvPr>
        </p:nvSpPr>
        <p:spPr>
          <a:xfrm>
            <a:off x="457201" y="304800"/>
            <a:ext cx="2743199" cy="838200"/>
          </a:xfrm>
        </p:spPr>
        <p:txBody>
          <a:bodyPr anchor="b"/>
          <a:lstStyle>
            <a:lvl1pPr algn="l">
              <a:lnSpc>
                <a:spcPts val="2800"/>
              </a:lnSpc>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733800" y="533400"/>
            <a:ext cx="495300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2743199"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D40758D-6D73-4B2A-98A1-4D4C436F0565}" type="datetime1">
              <a:rPr lang="en-US" smtClean="0"/>
              <a:t>4/24/2017</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userDrawn="1"/>
        </p:nvCxnSpPr>
        <p:spPr>
          <a:xfrm>
            <a:off x="457200" y="1295400"/>
            <a:ext cx="2743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68653-CFA4-4932-AEC3-3DE3699ED458}" type="datetime1">
              <a:rPr lang="en-US" smtClean="0"/>
              <a:t>4/24/2017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4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p:txBody>
          <a:bodyPr/>
          <a:lstStyle/>
          <a:p>
            <a:fld id="{AAA11D45-C5C0-4AB8-9A8B-ACF02C12D30D}" type="datetime1">
              <a:rPr lang="en-US" smtClean="0"/>
              <a:t>4/24/2017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791200" y="1828800"/>
            <a:ext cx="2971800" cy="42973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4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p:txBody>
          <a:bodyPr/>
          <a:lstStyle/>
          <a:p>
            <a:fld id="{AAA11D45-C5C0-4AB8-9A8B-ACF02C12D30D}" type="datetime1">
              <a:rPr lang="en-US" smtClean="0"/>
              <a:t>4/24/2017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3"/>
          </p:nvPr>
        </p:nvSpPr>
        <p:spPr>
          <a:xfrm>
            <a:off x="1143000" y="1828800"/>
            <a:ext cx="4495800" cy="4267200"/>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43000" y="1828800"/>
            <a:ext cx="2895600" cy="42973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4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p:txBody>
          <a:bodyPr/>
          <a:lstStyle/>
          <a:p>
            <a:fld id="{AAA11D45-C5C0-4AB8-9A8B-ACF02C12D30D}" type="datetime1">
              <a:rPr lang="en-US" smtClean="0"/>
              <a:t>4/24/2017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3"/>
          </p:nvPr>
        </p:nvSpPr>
        <p:spPr>
          <a:xfrm>
            <a:off x="4191000" y="1828800"/>
            <a:ext cx="4495800" cy="4267200"/>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4"/>
          </p:nvPr>
        </p:nvSpPr>
        <p:spPr>
          <a:xfrm>
            <a:off x="5105400" y="4267201"/>
            <a:ext cx="3581400" cy="1964055"/>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18" name="Picture Placeholder 7"/>
          <p:cNvSpPr>
            <a:spLocks noGrp="1"/>
          </p:cNvSpPr>
          <p:nvPr>
            <p:ph type="pic" sz="quarter" idx="15"/>
          </p:nvPr>
        </p:nvSpPr>
        <p:spPr>
          <a:xfrm>
            <a:off x="5105400" y="1752600"/>
            <a:ext cx="3581400" cy="2340429"/>
          </a:xfrm>
          <a:prstGeom prst="rect">
            <a:avLst/>
          </a:prstGeom>
        </p:spPr>
        <p:txBody>
          <a:bodyPr/>
          <a:lstStyle/>
          <a:p>
            <a:endParaRPr lang="en-US"/>
          </a:p>
        </p:txBody>
      </p:sp>
      <p:sp>
        <p:nvSpPr>
          <p:cNvPr id="19" name="Content Placeholder 2"/>
          <p:cNvSpPr>
            <a:spLocks noGrp="1"/>
          </p:cNvSpPr>
          <p:nvPr>
            <p:ph idx="16"/>
          </p:nvPr>
        </p:nvSpPr>
        <p:spPr>
          <a:xfrm>
            <a:off x="1143000" y="4267201"/>
            <a:ext cx="3581400" cy="1964055"/>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20" name="Picture Placeholder 7"/>
          <p:cNvSpPr>
            <a:spLocks noGrp="1"/>
          </p:cNvSpPr>
          <p:nvPr>
            <p:ph type="pic" sz="quarter" idx="17"/>
          </p:nvPr>
        </p:nvSpPr>
        <p:spPr>
          <a:xfrm>
            <a:off x="1143000" y="1752600"/>
            <a:ext cx="3581400" cy="2340429"/>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274638"/>
            <a:ext cx="7543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1828800"/>
            <a:ext cx="75438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81800" y="6172200"/>
            <a:ext cx="990600" cy="365125"/>
          </a:xfrm>
          <a:prstGeom prst="rect">
            <a:avLst/>
          </a:prstGeom>
        </p:spPr>
        <p:txBody>
          <a:bodyPr vert="horz" lIns="91440" tIns="45720" rIns="91440" bIns="45720" rtlCol="0" anchor="ctr"/>
          <a:lstStyle>
            <a:lvl1pPr algn="l">
              <a:defRPr sz="1200">
                <a:solidFill>
                  <a:schemeClr val="tx1">
                    <a:tint val="75000"/>
                  </a:schemeClr>
                </a:solidFill>
                <a:latin typeface="Open Sans Light" pitchFamily="34" charset="0"/>
                <a:ea typeface="Open Sans Light" pitchFamily="34" charset="0"/>
                <a:cs typeface="Open Sans Light" pitchFamily="34" charset="0"/>
              </a:defRPr>
            </a:lvl1pPr>
          </a:lstStyle>
          <a:p>
            <a:fld id="{EF8A9641-806F-4D52-BAE9-E05263DCA7D1}" type="datetime1">
              <a:rPr lang="en-US" smtClean="0"/>
              <a:pPr/>
              <a:t>4/24/2017</a:t>
            </a:fld>
            <a:endParaRPr lang="en-US"/>
          </a:p>
        </p:txBody>
      </p:sp>
      <p:sp>
        <p:nvSpPr>
          <p:cNvPr id="6" name="Slide Number Placeholder 5"/>
          <p:cNvSpPr>
            <a:spLocks noGrp="1"/>
          </p:cNvSpPr>
          <p:nvPr>
            <p:ph type="sldNum" sz="quarter" idx="4"/>
          </p:nvPr>
        </p:nvSpPr>
        <p:spPr>
          <a:xfrm>
            <a:off x="8382000" y="6172200"/>
            <a:ext cx="533400" cy="365125"/>
          </a:xfrm>
          <a:prstGeom prst="rect">
            <a:avLst/>
          </a:prstGeom>
        </p:spPr>
        <p:txBody>
          <a:bodyPr vert="horz" lIns="91440" tIns="45720" rIns="91440" bIns="45720" rtlCol="0" anchor="ctr"/>
          <a:lstStyle>
            <a:lvl1pPr algn="r">
              <a:defRPr sz="1200">
                <a:solidFill>
                  <a:schemeClr val="tx1">
                    <a:tint val="75000"/>
                  </a:schemeClr>
                </a:solidFill>
                <a:latin typeface="Open Sans Light" pitchFamily="34" charset="0"/>
                <a:ea typeface="Open Sans Light" pitchFamily="34" charset="0"/>
                <a:cs typeface="Open Sans Light"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6" r:id="rId3"/>
    <p:sldLayoutId id="2147483650" r:id="rId4"/>
    <p:sldLayoutId id="2147483658" r:id="rId5"/>
    <p:sldLayoutId id="2147483661" r:id="rId6"/>
    <p:sldLayoutId id="2147483663" r:id="rId7"/>
    <p:sldLayoutId id="2147483660" r:id="rId8"/>
  </p:sldLayoutIdLst>
  <p:hf sldNum="0" hdr="0" ftr="0"/>
  <p:txStyles>
    <p:titleStyle>
      <a:lvl1pPr algn="l" defTabSz="914400" rtl="0" eaLnBrk="1" latinLnBrk="0" hangingPunct="1">
        <a:lnSpc>
          <a:spcPts val="4200"/>
        </a:lnSpc>
        <a:spcBef>
          <a:spcPct val="0"/>
        </a:spcBef>
        <a:buNone/>
        <a:defRPr sz="4000" kern="1200">
          <a:solidFill>
            <a:srgbClr val="063247"/>
          </a:solidFill>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Pipe and Relationship Fitting</a:t>
            </a:r>
          </a:p>
        </p:txBody>
      </p:sp>
      <p:sp>
        <p:nvSpPr>
          <p:cNvPr id="3" name="Subtitle 2"/>
          <p:cNvSpPr>
            <a:spLocks noGrp="1"/>
          </p:cNvSpPr>
          <p:nvPr>
            <p:ph type="subTitle" idx="1"/>
          </p:nvPr>
        </p:nvSpPr>
        <p:spPr/>
        <p:txBody>
          <a:bodyPr/>
          <a:lstStyle/>
          <a:p>
            <a:r>
              <a:rPr lang="en-US" dirty="0"/>
              <a:t>Steve Seiler and Scott Sandwith</a:t>
            </a:r>
          </a:p>
        </p:txBody>
      </p:sp>
      <p:sp>
        <p:nvSpPr>
          <p:cNvPr id="4" name="Date Placeholder 3"/>
          <p:cNvSpPr>
            <a:spLocks noGrp="1"/>
          </p:cNvSpPr>
          <p:nvPr>
            <p:ph type="dt" sz="half" idx="10"/>
          </p:nvPr>
        </p:nvSpPr>
        <p:spPr>
          <a:xfrm>
            <a:off x="990600" y="5715000"/>
            <a:ext cx="2362200" cy="365125"/>
          </a:xfrm>
        </p:spPr>
        <p:txBody>
          <a:bodyPr/>
          <a:lstStyle/>
          <a:p>
            <a:r>
              <a:rPr lang="en-US" dirty="0"/>
              <a:t>2017 SA User Conference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Process</a:t>
            </a:r>
          </a:p>
        </p:txBody>
      </p:sp>
      <p:sp>
        <p:nvSpPr>
          <p:cNvPr id="6" name="Content Placeholder 5"/>
          <p:cNvSpPr>
            <a:spLocks noGrp="1"/>
          </p:cNvSpPr>
          <p:nvPr>
            <p:ph idx="1"/>
          </p:nvPr>
        </p:nvSpPr>
        <p:spPr/>
        <p:txBody>
          <a:bodyPr>
            <a:normAutofit lnSpcReduction="10000"/>
          </a:bodyPr>
          <a:lstStyle/>
          <a:p>
            <a:r>
              <a:rPr lang="en-US" dirty="0"/>
              <a:t>Import separate inspection files into the same SA file</a:t>
            </a:r>
          </a:p>
          <a:p>
            <a:r>
              <a:rPr lang="en-US" dirty="0"/>
              <a:t>Create Geometry</a:t>
            </a:r>
          </a:p>
          <a:p>
            <a:pPr lvl="1"/>
            <a:r>
              <a:rPr lang="en-US" dirty="0"/>
              <a:t>Top Cone</a:t>
            </a:r>
          </a:p>
          <a:p>
            <a:pPr lvl="1"/>
            <a:r>
              <a:rPr lang="en-US" dirty="0"/>
              <a:t>Base Cylinder</a:t>
            </a:r>
          </a:p>
          <a:p>
            <a:pPr lvl="1"/>
            <a:r>
              <a:rPr lang="en-US" dirty="0"/>
              <a:t>Base Plane</a:t>
            </a:r>
          </a:p>
          <a:p>
            <a:r>
              <a:rPr lang="en-US" dirty="0"/>
              <a:t>Create relationships</a:t>
            </a:r>
          </a:p>
          <a:p>
            <a:r>
              <a:rPr lang="en-US" dirty="0"/>
              <a:t>Solve relationships in sequence</a:t>
            </a:r>
          </a:p>
        </p:txBody>
      </p:sp>
      <p:sp>
        <p:nvSpPr>
          <p:cNvPr id="4" name="Date Placeholder 3"/>
          <p:cNvSpPr>
            <a:spLocks noGrp="1"/>
          </p:cNvSpPr>
          <p:nvPr>
            <p:ph type="dt" sz="half" idx="10"/>
          </p:nvPr>
        </p:nvSpPr>
        <p:spPr/>
        <p:txBody>
          <a:bodyPr/>
          <a:lstStyle/>
          <a:p>
            <a:fld id="{AAA11D45-C5C0-4AB8-9A8B-ACF02C12D30D}" type="datetime1">
              <a:rPr lang="en-US" smtClean="0"/>
              <a:t>4/24/2017</a:t>
            </a:fld>
            <a:endParaRPr lang="en-US"/>
          </a:p>
        </p:txBody>
      </p:sp>
    </p:spTree>
    <p:extLst>
      <p:ext uri="{BB962C8B-B14F-4D97-AF65-F5344CB8AC3E}">
        <p14:creationId xmlns:p14="http://schemas.microsoft.com/office/powerpoint/2010/main" val="169243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1.SEI\AppData\Local\Temp\SNAGHTML383bb9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1" y="4413192"/>
            <a:ext cx="4233938" cy="24448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874691" y="3733800"/>
            <a:ext cx="4754707" cy="3048000"/>
          </a:xfrm>
          <a:prstGeom prst="rect">
            <a:avLst/>
          </a:prstGeom>
        </p:spPr>
      </p:pic>
      <p:pic>
        <p:nvPicPr>
          <p:cNvPr id="2" name="Picture 1"/>
          <p:cNvPicPr>
            <a:picLocks noChangeAspect="1"/>
          </p:cNvPicPr>
          <p:nvPr/>
        </p:nvPicPr>
        <p:blipFill>
          <a:blip r:embed="rId4"/>
          <a:stretch>
            <a:fillRect/>
          </a:stretch>
        </p:blipFill>
        <p:spPr>
          <a:xfrm>
            <a:off x="1981200" y="2971800"/>
            <a:ext cx="4405387" cy="2973905"/>
          </a:xfrm>
          <a:prstGeom prst="rect">
            <a:avLst/>
          </a:prstGeom>
        </p:spPr>
      </p:pic>
      <p:sp>
        <p:nvSpPr>
          <p:cNvPr id="5" name="Title 4"/>
          <p:cNvSpPr>
            <a:spLocks noGrp="1"/>
          </p:cNvSpPr>
          <p:nvPr>
            <p:ph type="title"/>
          </p:nvPr>
        </p:nvSpPr>
        <p:spPr/>
        <p:txBody>
          <a:bodyPr/>
          <a:lstStyle/>
          <a:p>
            <a:r>
              <a:rPr lang="en-US" dirty="0"/>
              <a:t>Process</a:t>
            </a:r>
          </a:p>
        </p:txBody>
      </p:sp>
      <p:sp>
        <p:nvSpPr>
          <p:cNvPr id="6" name="Content Placeholder 5"/>
          <p:cNvSpPr>
            <a:spLocks noGrp="1"/>
          </p:cNvSpPr>
          <p:nvPr>
            <p:ph idx="1"/>
          </p:nvPr>
        </p:nvSpPr>
        <p:spPr>
          <a:xfrm>
            <a:off x="1143000" y="1828800"/>
            <a:ext cx="7543800" cy="4297363"/>
          </a:xfrm>
        </p:spPr>
        <p:txBody>
          <a:bodyPr>
            <a:normAutofit fontScale="92500" lnSpcReduction="20000"/>
          </a:bodyPr>
          <a:lstStyle/>
          <a:p>
            <a:r>
              <a:rPr lang="en-US" dirty="0"/>
              <a:t>Create relationships</a:t>
            </a:r>
          </a:p>
          <a:p>
            <a:pPr lvl="1"/>
            <a:r>
              <a:rPr lang="en-US" dirty="0"/>
              <a:t>Object to Object Direction</a:t>
            </a:r>
          </a:p>
          <a:p>
            <a:pPr lvl="2"/>
            <a:r>
              <a:rPr lang="en-US" dirty="0"/>
              <a:t>Top Cone/Base Cylinder</a:t>
            </a:r>
          </a:p>
          <a:p>
            <a:pPr lvl="1"/>
            <a:r>
              <a:rPr lang="en-US" dirty="0"/>
              <a:t>Group to Group</a:t>
            </a:r>
          </a:p>
          <a:p>
            <a:pPr lvl="2"/>
            <a:r>
              <a:rPr lang="en-US" dirty="0"/>
              <a:t>Top Bolt Hole Centers/Base Bolt Hole Centers</a:t>
            </a:r>
          </a:p>
          <a:p>
            <a:pPr lvl="1"/>
            <a:r>
              <a:rPr lang="en-US" dirty="0"/>
              <a:t>Points to Objects</a:t>
            </a:r>
          </a:p>
          <a:p>
            <a:pPr lvl="2"/>
            <a:r>
              <a:rPr lang="en-US" dirty="0"/>
              <a:t>Top Mating Points/Base Mating Plane</a:t>
            </a:r>
          </a:p>
          <a:p>
            <a:r>
              <a:rPr lang="en-US" dirty="0"/>
              <a:t>Make a working frame relative to fixed object.</a:t>
            </a:r>
          </a:p>
          <a:p>
            <a:r>
              <a:rPr lang="en-US" dirty="0"/>
              <a:t>Solve relationships in sequence</a:t>
            </a:r>
          </a:p>
        </p:txBody>
      </p:sp>
      <p:sp>
        <p:nvSpPr>
          <p:cNvPr id="4" name="Date Placeholder 3"/>
          <p:cNvSpPr>
            <a:spLocks noGrp="1"/>
          </p:cNvSpPr>
          <p:nvPr>
            <p:ph type="dt" sz="half" idx="10"/>
          </p:nvPr>
        </p:nvSpPr>
        <p:spPr/>
        <p:txBody>
          <a:bodyPr/>
          <a:lstStyle/>
          <a:p>
            <a:fld id="{AAA11D45-C5C0-4AB8-9A8B-ACF02C12D30D}" type="datetime1">
              <a:rPr lang="en-US" smtClean="0"/>
              <a:t>4/24/2017</a:t>
            </a:fld>
            <a:endParaRPr lang="en-US"/>
          </a:p>
        </p:txBody>
      </p:sp>
      <p:sp>
        <p:nvSpPr>
          <p:cNvPr id="8" name="TextBox 7"/>
          <p:cNvSpPr txBox="1"/>
          <p:nvPr/>
        </p:nvSpPr>
        <p:spPr>
          <a:xfrm rot="1110563">
            <a:off x="2080632" y="3425878"/>
            <a:ext cx="990600" cy="307777"/>
          </a:xfrm>
          <a:prstGeom prst="rect">
            <a:avLst/>
          </a:prstGeom>
          <a:noFill/>
        </p:spPr>
        <p:txBody>
          <a:bodyPr wrap="square" rtlCol="0">
            <a:spAutoFit/>
          </a:bodyPr>
          <a:lstStyle/>
          <a:p>
            <a:r>
              <a:rPr lang="en-US" sz="1400" dirty="0">
                <a:solidFill>
                  <a:schemeClr val="accent2">
                    <a:lumMod val="75000"/>
                  </a:schemeClr>
                </a:solidFill>
              </a:rPr>
              <a:t>Minimize</a:t>
            </a:r>
          </a:p>
        </p:txBody>
      </p:sp>
      <p:sp>
        <p:nvSpPr>
          <p:cNvPr id="10" name="TextBox 9"/>
          <p:cNvSpPr txBox="1"/>
          <p:nvPr/>
        </p:nvSpPr>
        <p:spPr>
          <a:xfrm rot="20418330">
            <a:off x="4206781" y="4792106"/>
            <a:ext cx="990600" cy="307777"/>
          </a:xfrm>
          <a:prstGeom prst="rect">
            <a:avLst/>
          </a:prstGeom>
          <a:noFill/>
        </p:spPr>
        <p:txBody>
          <a:bodyPr wrap="square" rtlCol="0">
            <a:spAutoFit/>
          </a:bodyPr>
          <a:lstStyle/>
          <a:p>
            <a:r>
              <a:rPr lang="en-US" sz="1400" dirty="0">
                <a:solidFill>
                  <a:schemeClr val="accent2">
                    <a:lumMod val="75000"/>
                  </a:schemeClr>
                </a:solidFill>
              </a:rPr>
              <a:t>Minimize</a:t>
            </a:r>
          </a:p>
        </p:txBody>
      </p:sp>
      <p:sp>
        <p:nvSpPr>
          <p:cNvPr id="13" name="TextBox 12"/>
          <p:cNvSpPr txBox="1"/>
          <p:nvPr/>
        </p:nvSpPr>
        <p:spPr>
          <a:xfrm>
            <a:off x="3094465" y="5277943"/>
            <a:ext cx="990600" cy="307777"/>
          </a:xfrm>
          <a:prstGeom prst="rect">
            <a:avLst/>
          </a:prstGeom>
          <a:noFill/>
        </p:spPr>
        <p:txBody>
          <a:bodyPr wrap="square" rtlCol="0">
            <a:spAutoFit/>
          </a:bodyPr>
          <a:lstStyle/>
          <a:p>
            <a:r>
              <a:rPr lang="en-US" sz="1400" dirty="0">
                <a:solidFill>
                  <a:schemeClr val="accent2">
                    <a:lumMod val="75000"/>
                  </a:schemeClr>
                </a:solidFill>
              </a:rPr>
              <a:t>Minimize</a:t>
            </a:r>
          </a:p>
        </p:txBody>
      </p:sp>
    </p:spTree>
    <p:extLst>
      <p:ext uri="{BB962C8B-B14F-4D97-AF65-F5344CB8AC3E}">
        <p14:creationId xmlns:p14="http://schemas.microsoft.com/office/powerpoint/2010/main" val="9703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0"/>
                                        </p:tgtEl>
                                        <p:attrNameLst>
                                          <p:attrName>ppt_x</p:attrName>
                                        </p:attrNameLst>
                                      </p:cBhvr>
                                      <p:tavLst>
                                        <p:tav tm="0">
                                          <p:val>
                                            <p:strVal val="ppt_x"/>
                                          </p:val>
                                        </p:tav>
                                        <p:tav tm="100000">
                                          <p:val>
                                            <p:strVal val="ppt_x"/>
                                          </p:val>
                                        </p:tav>
                                      </p:tavLst>
                                    </p:anim>
                                    <p:anim calcmode="lin" valueType="num">
                                      <p:cBhvr additive="base">
                                        <p:cTn id="45" dur="500"/>
                                        <p:tgtEl>
                                          <p:spTgt spid="10"/>
                                        </p:tgtEl>
                                        <p:attrNameLst>
                                          <p:attrName>ppt_y</p:attrName>
                                        </p:attrNameLst>
                                      </p:cBhvr>
                                      <p:tavLst>
                                        <p:tav tm="0">
                                          <p:val>
                                            <p:strVal val="ppt_y"/>
                                          </p:val>
                                        </p:tav>
                                        <p:tav tm="100000">
                                          <p:val>
                                            <p:strVal val="1+ppt_h/2"/>
                                          </p:val>
                                        </p:tav>
                                      </p:tavLst>
                                    </p:anim>
                                    <p:set>
                                      <p:cBhvr>
                                        <p:cTn id="46" dur="1" fill="hold">
                                          <p:stCondLst>
                                            <p:cond delay="499"/>
                                          </p:stCondLst>
                                        </p:cTn>
                                        <p:tgtEl>
                                          <p:spTgt spid="10"/>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3"/>
                                        </p:tgtEl>
                                        <p:attrNameLst>
                                          <p:attrName>ppt_x</p:attrName>
                                        </p:attrNameLst>
                                      </p:cBhvr>
                                      <p:tavLst>
                                        <p:tav tm="0">
                                          <p:val>
                                            <p:strVal val="ppt_x"/>
                                          </p:val>
                                        </p:tav>
                                        <p:tav tm="100000">
                                          <p:val>
                                            <p:strVal val="ppt_x"/>
                                          </p:val>
                                        </p:tav>
                                      </p:tavLst>
                                    </p:anim>
                                    <p:anim calcmode="lin" valueType="num">
                                      <p:cBhvr additive="base">
                                        <p:cTn id="49" dur="500"/>
                                        <p:tgtEl>
                                          <p:spTgt spid="3"/>
                                        </p:tgtEl>
                                        <p:attrNameLst>
                                          <p:attrName>ppt_y</p:attrName>
                                        </p:attrNameLst>
                                      </p:cBhvr>
                                      <p:tavLst>
                                        <p:tav tm="0">
                                          <p:val>
                                            <p:strVal val="ppt_y"/>
                                          </p:val>
                                        </p:tav>
                                        <p:tav tm="100000">
                                          <p:val>
                                            <p:strVal val="1+ppt_h/2"/>
                                          </p:val>
                                        </p:tav>
                                      </p:tavLst>
                                    </p:anim>
                                    <p:set>
                                      <p:cBhvr>
                                        <p:cTn id="50" dur="1" fill="hold">
                                          <p:stCondLst>
                                            <p:cond delay="499"/>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animEffect transition="in" filter="fade">
                                      <p:cBhvr>
                                        <p:cTn id="58" dur="500"/>
                                        <p:tgtEl>
                                          <p:spTgt spid="6">
                                            <p:txEl>
                                              <p:pRg st="6" end="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nodeType="withEffect">
                                  <p:stCondLst>
                                    <p:cond delay="0"/>
                                  </p:stCondLst>
                                  <p:childTnLst>
                                    <p:set>
                                      <p:cBhvr>
                                        <p:cTn id="63" dur="1" fill="hold">
                                          <p:stCondLst>
                                            <p:cond delay="0"/>
                                          </p:stCondLst>
                                        </p:cTn>
                                        <p:tgtEl>
                                          <p:spTgt spid="1026"/>
                                        </p:tgtEl>
                                        <p:attrNameLst>
                                          <p:attrName>style.visibility</p:attrName>
                                        </p:attrNameLst>
                                      </p:cBhvr>
                                      <p:to>
                                        <p:strVal val="visible"/>
                                      </p:to>
                                    </p:set>
                                    <p:animEffect transition="in" filter="fade">
                                      <p:cBhvr>
                                        <p:cTn id="64" dur="500"/>
                                        <p:tgtEl>
                                          <p:spTgt spid="102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3"/>
                                        </p:tgtEl>
                                        <p:attrNameLst>
                                          <p:attrName>ppt_x</p:attrName>
                                        </p:attrNameLst>
                                      </p:cBhvr>
                                      <p:tavLst>
                                        <p:tav tm="0">
                                          <p:val>
                                            <p:strVal val="ppt_x"/>
                                          </p:val>
                                        </p:tav>
                                        <p:tav tm="100000">
                                          <p:val>
                                            <p:strVal val="ppt_x"/>
                                          </p:val>
                                        </p:tav>
                                      </p:tavLst>
                                    </p:anim>
                                    <p:anim calcmode="lin" valueType="num">
                                      <p:cBhvr additive="base">
                                        <p:cTn id="69" dur="500"/>
                                        <p:tgtEl>
                                          <p:spTgt spid="13"/>
                                        </p:tgtEl>
                                        <p:attrNameLst>
                                          <p:attrName>ppt_y</p:attrName>
                                        </p:attrNameLst>
                                      </p:cBhvr>
                                      <p:tavLst>
                                        <p:tav tm="0">
                                          <p:val>
                                            <p:strVal val="ppt_y"/>
                                          </p:val>
                                        </p:tav>
                                        <p:tav tm="100000">
                                          <p:val>
                                            <p:strVal val="1+ppt_h/2"/>
                                          </p:val>
                                        </p:tav>
                                      </p:tavLst>
                                    </p:anim>
                                    <p:set>
                                      <p:cBhvr>
                                        <p:cTn id="70" dur="1" fill="hold">
                                          <p:stCondLst>
                                            <p:cond delay="499"/>
                                          </p:stCondLst>
                                        </p:cTn>
                                        <p:tgtEl>
                                          <p:spTgt spid="13"/>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1026"/>
                                        </p:tgtEl>
                                        <p:attrNameLst>
                                          <p:attrName>ppt_x</p:attrName>
                                        </p:attrNameLst>
                                      </p:cBhvr>
                                      <p:tavLst>
                                        <p:tav tm="0">
                                          <p:val>
                                            <p:strVal val="ppt_x"/>
                                          </p:val>
                                        </p:tav>
                                        <p:tav tm="100000">
                                          <p:val>
                                            <p:strVal val="ppt_x"/>
                                          </p:val>
                                        </p:tav>
                                      </p:tavLst>
                                    </p:anim>
                                    <p:anim calcmode="lin" valueType="num">
                                      <p:cBhvr additive="base">
                                        <p:cTn id="73" dur="500"/>
                                        <p:tgtEl>
                                          <p:spTgt spid="1026"/>
                                        </p:tgtEl>
                                        <p:attrNameLst>
                                          <p:attrName>ppt_y</p:attrName>
                                        </p:attrNameLst>
                                      </p:cBhvr>
                                      <p:tavLst>
                                        <p:tav tm="0">
                                          <p:val>
                                            <p:strVal val="ppt_y"/>
                                          </p:val>
                                        </p:tav>
                                        <p:tav tm="100000">
                                          <p:val>
                                            <p:strVal val="1+ppt_h/2"/>
                                          </p:val>
                                        </p:tav>
                                      </p:tavLst>
                                    </p:anim>
                                    <p:set>
                                      <p:cBhvr>
                                        <p:cTn id="74" dur="1" fill="hold">
                                          <p:stCondLst>
                                            <p:cond delay="499"/>
                                          </p:stCondLst>
                                        </p:cTn>
                                        <p:tgtEl>
                                          <p:spTgt spid="102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Effect transition="in" filter="fade">
                                      <p:cBhvr>
                                        <p:cTn id="79" dur="500"/>
                                        <p:tgtEl>
                                          <p:spTgt spid="6">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
                                            <p:txEl>
                                              <p:pRg st="8" end="8"/>
                                            </p:txEl>
                                          </p:spTgt>
                                        </p:tgtEl>
                                        <p:attrNameLst>
                                          <p:attrName>style.visibility</p:attrName>
                                        </p:attrNameLst>
                                      </p:cBhvr>
                                      <p:to>
                                        <p:strVal val="visible"/>
                                      </p:to>
                                    </p:set>
                                    <p:animEffect transition="in" filter="fade">
                                      <p:cBhvr>
                                        <p:cTn id="8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Virtual Alignment</a:t>
            </a:r>
          </a:p>
        </p:txBody>
      </p:sp>
      <p:pic>
        <p:nvPicPr>
          <p:cNvPr id="2" name="Picture 1"/>
          <p:cNvPicPr>
            <a:picLocks noChangeAspect="1"/>
          </p:cNvPicPr>
          <p:nvPr/>
        </p:nvPicPr>
        <p:blipFill rotWithShape="1">
          <a:blip r:embed="rId2"/>
          <a:srcRect l="917" t="1691" r="917" b="769"/>
          <a:stretch/>
        </p:blipFill>
        <p:spPr>
          <a:xfrm>
            <a:off x="457200" y="1752600"/>
            <a:ext cx="8153400" cy="4373563"/>
          </a:xfrm>
          <a:prstGeom prst="rect">
            <a:avLst/>
          </a:prstGeom>
        </p:spPr>
      </p:pic>
      <p:sp>
        <p:nvSpPr>
          <p:cNvPr id="3" name="TextBox 2"/>
          <p:cNvSpPr txBox="1"/>
          <p:nvPr/>
        </p:nvSpPr>
        <p:spPr>
          <a:xfrm>
            <a:off x="762000" y="1828800"/>
            <a:ext cx="3429000" cy="369332"/>
          </a:xfrm>
          <a:prstGeom prst="rect">
            <a:avLst/>
          </a:prstGeom>
          <a:noFill/>
        </p:spPr>
        <p:txBody>
          <a:bodyPr wrap="square" rtlCol="0">
            <a:spAutoFit/>
          </a:bodyPr>
          <a:lstStyle/>
          <a:p>
            <a:r>
              <a:rPr lang="en-US" dirty="0"/>
              <a:t>Starting Position</a:t>
            </a:r>
          </a:p>
        </p:txBody>
      </p:sp>
    </p:spTree>
    <p:extLst>
      <p:ext uri="{BB962C8B-B14F-4D97-AF65-F5344CB8AC3E}">
        <p14:creationId xmlns:p14="http://schemas.microsoft.com/office/powerpoint/2010/main" val="136406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22" t="1703" r="919" b="1239"/>
          <a:stretch/>
        </p:blipFill>
        <p:spPr>
          <a:xfrm>
            <a:off x="457200" y="1752600"/>
            <a:ext cx="8153400" cy="4343401"/>
          </a:xfrm>
          <a:prstGeom prst="rect">
            <a:avLst/>
          </a:prstGeom>
        </p:spPr>
      </p:pic>
      <p:sp>
        <p:nvSpPr>
          <p:cNvPr id="4" name="Title 3"/>
          <p:cNvSpPr>
            <a:spLocks noGrp="1"/>
          </p:cNvSpPr>
          <p:nvPr>
            <p:ph type="title"/>
          </p:nvPr>
        </p:nvSpPr>
        <p:spPr/>
        <p:txBody>
          <a:bodyPr/>
          <a:lstStyle/>
          <a:p>
            <a:r>
              <a:rPr lang="en-US" dirty="0"/>
              <a:t>Virtual Alignment</a:t>
            </a:r>
          </a:p>
        </p:txBody>
      </p:sp>
      <p:sp>
        <p:nvSpPr>
          <p:cNvPr id="3" name="TextBox 2"/>
          <p:cNvSpPr txBox="1"/>
          <p:nvPr/>
        </p:nvSpPr>
        <p:spPr>
          <a:xfrm>
            <a:off x="762000" y="1828800"/>
            <a:ext cx="3429000" cy="369332"/>
          </a:xfrm>
          <a:prstGeom prst="rect">
            <a:avLst/>
          </a:prstGeom>
          <a:noFill/>
        </p:spPr>
        <p:txBody>
          <a:bodyPr wrap="square" rtlCol="0">
            <a:spAutoFit/>
          </a:bodyPr>
          <a:lstStyle/>
          <a:p>
            <a:r>
              <a:rPr lang="en-US" dirty="0"/>
              <a:t>Starting Position</a:t>
            </a:r>
          </a:p>
        </p:txBody>
      </p:sp>
    </p:spTree>
    <p:extLst>
      <p:ext uri="{BB962C8B-B14F-4D97-AF65-F5344CB8AC3E}">
        <p14:creationId xmlns:p14="http://schemas.microsoft.com/office/powerpoint/2010/main" val="264128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21" t="1809" r="821" b="1133"/>
          <a:stretch/>
        </p:blipFill>
        <p:spPr>
          <a:xfrm>
            <a:off x="457200" y="1752600"/>
            <a:ext cx="8153400" cy="4343400"/>
          </a:xfrm>
          <a:prstGeom prst="rect">
            <a:avLst/>
          </a:prstGeom>
        </p:spPr>
      </p:pic>
      <p:sp>
        <p:nvSpPr>
          <p:cNvPr id="4" name="Title 3"/>
          <p:cNvSpPr>
            <a:spLocks noGrp="1"/>
          </p:cNvSpPr>
          <p:nvPr>
            <p:ph type="title"/>
          </p:nvPr>
        </p:nvSpPr>
        <p:spPr/>
        <p:txBody>
          <a:bodyPr/>
          <a:lstStyle/>
          <a:p>
            <a:r>
              <a:rPr lang="en-US" dirty="0"/>
              <a:t>Virtual Alignment</a:t>
            </a:r>
          </a:p>
        </p:txBody>
      </p:sp>
      <p:sp>
        <p:nvSpPr>
          <p:cNvPr id="3" name="TextBox 2"/>
          <p:cNvSpPr txBox="1"/>
          <p:nvPr/>
        </p:nvSpPr>
        <p:spPr>
          <a:xfrm>
            <a:off x="762000" y="1828800"/>
            <a:ext cx="3429000" cy="646331"/>
          </a:xfrm>
          <a:prstGeom prst="rect">
            <a:avLst/>
          </a:prstGeom>
          <a:noFill/>
        </p:spPr>
        <p:txBody>
          <a:bodyPr wrap="square" rtlCol="0">
            <a:spAutoFit/>
          </a:bodyPr>
          <a:lstStyle/>
          <a:p>
            <a:r>
              <a:rPr lang="en-US" dirty="0"/>
              <a:t>Cone/Cylinder Direction for</a:t>
            </a:r>
          </a:p>
          <a:p>
            <a:pPr marL="285750" indent="-285750">
              <a:buFont typeface="Arial" panose="020B0604020202020204" pitchFamily="34" charset="0"/>
              <a:buChar char="•"/>
            </a:pPr>
            <a:r>
              <a:rPr lang="en-US" dirty="0"/>
              <a:t>Rx, Ry</a:t>
            </a:r>
          </a:p>
        </p:txBody>
      </p:sp>
    </p:spTree>
    <p:extLst>
      <p:ext uri="{BB962C8B-B14F-4D97-AF65-F5344CB8AC3E}">
        <p14:creationId xmlns:p14="http://schemas.microsoft.com/office/powerpoint/2010/main" val="244971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920" t="565" r="723" b="674"/>
          <a:stretch/>
        </p:blipFill>
        <p:spPr>
          <a:xfrm>
            <a:off x="457200" y="1676400"/>
            <a:ext cx="8153400" cy="4419600"/>
          </a:xfrm>
          <a:prstGeom prst="rect">
            <a:avLst/>
          </a:prstGeom>
        </p:spPr>
      </p:pic>
      <p:sp>
        <p:nvSpPr>
          <p:cNvPr id="4" name="Title 3"/>
          <p:cNvSpPr>
            <a:spLocks noGrp="1"/>
          </p:cNvSpPr>
          <p:nvPr>
            <p:ph type="title"/>
          </p:nvPr>
        </p:nvSpPr>
        <p:spPr/>
        <p:txBody>
          <a:bodyPr/>
          <a:lstStyle/>
          <a:p>
            <a:r>
              <a:rPr lang="en-US" dirty="0"/>
              <a:t>Virtual Alignment</a:t>
            </a:r>
          </a:p>
        </p:txBody>
      </p:sp>
      <p:sp>
        <p:nvSpPr>
          <p:cNvPr id="3" name="TextBox 2"/>
          <p:cNvSpPr txBox="1"/>
          <p:nvPr/>
        </p:nvSpPr>
        <p:spPr>
          <a:xfrm>
            <a:off x="762000" y="1828800"/>
            <a:ext cx="3429000" cy="646331"/>
          </a:xfrm>
          <a:prstGeom prst="rect">
            <a:avLst/>
          </a:prstGeom>
          <a:noFill/>
        </p:spPr>
        <p:txBody>
          <a:bodyPr wrap="square" rtlCol="0">
            <a:spAutoFit/>
          </a:bodyPr>
          <a:lstStyle/>
          <a:p>
            <a:r>
              <a:rPr lang="en-US" dirty="0"/>
              <a:t>Bolt Hole Group to Group for</a:t>
            </a:r>
          </a:p>
          <a:p>
            <a:pPr marL="285750" indent="-285750">
              <a:buFont typeface="Arial" panose="020B0604020202020204" pitchFamily="34" charset="0"/>
              <a:buChar char="•"/>
            </a:pPr>
            <a:r>
              <a:rPr lang="en-US" dirty="0"/>
              <a:t>X, Y, Z, </a:t>
            </a:r>
            <a:r>
              <a:rPr lang="en-US" dirty="0" err="1"/>
              <a:t>Rz</a:t>
            </a:r>
            <a:endParaRPr lang="en-US" dirty="0"/>
          </a:p>
        </p:txBody>
      </p:sp>
    </p:spTree>
    <p:extLst>
      <p:ext uri="{BB962C8B-B14F-4D97-AF65-F5344CB8AC3E}">
        <p14:creationId xmlns:p14="http://schemas.microsoft.com/office/powerpoint/2010/main" val="289384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821" t="565" r="821" b="674"/>
          <a:stretch/>
        </p:blipFill>
        <p:spPr>
          <a:xfrm>
            <a:off x="457200" y="1676401"/>
            <a:ext cx="8153400" cy="4419600"/>
          </a:xfrm>
          <a:prstGeom prst="rect">
            <a:avLst/>
          </a:prstGeom>
        </p:spPr>
      </p:pic>
      <p:sp>
        <p:nvSpPr>
          <p:cNvPr id="4" name="Title 3"/>
          <p:cNvSpPr>
            <a:spLocks noGrp="1"/>
          </p:cNvSpPr>
          <p:nvPr>
            <p:ph type="title"/>
          </p:nvPr>
        </p:nvSpPr>
        <p:spPr/>
        <p:txBody>
          <a:bodyPr/>
          <a:lstStyle/>
          <a:p>
            <a:r>
              <a:rPr lang="en-US" dirty="0"/>
              <a:t>Virtual Alignment</a:t>
            </a:r>
          </a:p>
        </p:txBody>
      </p:sp>
      <p:sp>
        <p:nvSpPr>
          <p:cNvPr id="3" name="TextBox 2"/>
          <p:cNvSpPr txBox="1"/>
          <p:nvPr/>
        </p:nvSpPr>
        <p:spPr>
          <a:xfrm>
            <a:off x="762000" y="1828800"/>
            <a:ext cx="3429000" cy="646331"/>
          </a:xfrm>
          <a:prstGeom prst="rect">
            <a:avLst/>
          </a:prstGeom>
          <a:noFill/>
        </p:spPr>
        <p:txBody>
          <a:bodyPr wrap="square" rtlCol="0">
            <a:spAutoFit/>
          </a:bodyPr>
          <a:lstStyle/>
          <a:p>
            <a:r>
              <a:rPr lang="en-US" dirty="0"/>
              <a:t>Top Points to Base Plane for</a:t>
            </a:r>
          </a:p>
          <a:p>
            <a:pPr marL="285750" indent="-285750">
              <a:buFont typeface="Arial" panose="020B0604020202020204" pitchFamily="34" charset="0"/>
              <a:buChar char="•"/>
            </a:pPr>
            <a:r>
              <a:rPr lang="en-US" dirty="0"/>
              <a:t>Z</a:t>
            </a:r>
          </a:p>
        </p:txBody>
      </p:sp>
    </p:spTree>
    <p:extLst>
      <p:ext uri="{BB962C8B-B14F-4D97-AF65-F5344CB8AC3E}">
        <p14:creationId xmlns:p14="http://schemas.microsoft.com/office/powerpoint/2010/main" val="399804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-1.5” fit constraint?</a:t>
            </a:r>
          </a:p>
        </p:txBody>
      </p:sp>
      <p:pic>
        <p:nvPicPr>
          <p:cNvPr id="1026" name="Picture 2" descr="C:\Users\STEVE~1.SEI\AppData\Local\Temp\SNAGHTML14f7cc6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400800" cy="496101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181600" y="1951225"/>
            <a:ext cx="381000" cy="381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96840" y="3585765"/>
            <a:ext cx="381000" cy="381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7314" y="2759281"/>
            <a:ext cx="381000" cy="381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81600" y="4334090"/>
            <a:ext cx="381000" cy="381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600" y="5175393"/>
            <a:ext cx="381000" cy="381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81600" y="6096000"/>
            <a:ext cx="381000" cy="381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5143500" y="1752600"/>
            <a:ext cx="457200" cy="0"/>
          </a:xfrm>
          <a:prstGeom prst="straightConnector1">
            <a:avLst/>
          </a:prstGeom>
          <a:ln w="38100" cap="flat" cmpd="sng" algn="ctr">
            <a:solidFill>
              <a:schemeClr val="tx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3" name="Rectangle 12"/>
          <p:cNvSpPr/>
          <p:nvPr/>
        </p:nvSpPr>
        <p:spPr>
          <a:xfrm>
            <a:off x="5600700" y="1567933"/>
            <a:ext cx="2146229" cy="369332"/>
          </a:xfrm>
          <a:prstGeom prst="rect">
            <a:avLst/>
          </a:prstGeom>
        </p:spPr>
        <p:txBody>
          <a:bodyPr wrap="none">
            <a:spAutoFit/>
          </a:bodyPr>
          <a:lstStyle/>
          <a:p>
            <a:r>
              <a:rPr lang="en-US" dirty="0"/>
              <a:t>SMR Diameter = 1.5”</a:t>
            </a:r>
          </a:p>
        </p:txBody>
      </p:sp>
      <p:cxnSp>
        <p:nvCxnSpPr>
          <p:cNvPr id="15" name="Straight Connector 14"/>
          <p:cNvCxnSpPr>
            <a:cxnSpLocks/>
            <a:stCxn id="2" idx="2"/>
            <a:endCxn id="11" idx="2"/>
          </p:cNvCxnSpPr>
          <p:nvPr/>
        </p:nvCxnSpPr>
        <p:spPr>
          <a:xfrm>
            <a:off x="5181600" y="2141725"/>
            <a:ext cx="0" cy="414477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Star: 5 Points 19"/>
          <p:cNvSpPr/>
          <p:nvPr/>
        </p:nvSpPr>
        <p:spPr>
          <a:xfrm>
            <a:off x="5291137" y="4440349"/>
            <a:ext cx="152400" cy="168481"/>
          </a:xfrm>
          <a:prstGeom prst="star5">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p:cNvSpPr/>
          <p:nvPr/>
        </p:nvSpPr>
        <p:spPr>
          <a:xfrm>
            <a:off x="5295900" y="2055042"/>
            <a:ext cx="152400" cy="168481"/>
          </a:xfrm>
          <a:prstGeom prst="star5">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p:cNvSpPr/>
          <p:nvPr/>
        </p:nvSpPr>
        <p:spPr>
          <a:xfrm>
            <a:off x="5295900" y="2862169"/>
            <a:ext cx="152400" cy="168481"/>
          </a:xfrm>
          <a:prstGeom prst="star5">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p:cNvSpPr/>
          <p:nvPr/>
        </p:nvSpPr>
        <p:spPr>
          <a:xfrm>
            <a:off x="5311140" y="3679888"/>
            <a:ext cx="152400" cy="168481"/>
          </a:xfrm>
          <a:prstGeom prst="star5">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p:cNvSpPr/>
          <p:nvPr/>
        </p:nvSpPr>
        <p:spPr>
          <a:xfrm>
            <a:off x="5291137" y="5281652"/>
            <a:ext cx="152400" cy="168481"/>
          </a:xfrm>
          <a:prstGeom prst="star5">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p:cNvSpPr/>
          <p:nvPr/>
        </p:nvSpPr>
        <p:spPr>
          <a:xfrm>
            <a:off x="5291137" y="6200466"/>
            <a:ext cx="152400" cy="168481"/>
          </a:xfrm>
          <a:prstGeom prst="star5">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28315" y="1908449"/>
            <a:ext cx="3772571" cy="461665"/>
          </a:xfrm>
          <a:prstGeom prst="rect">
            <a:avLst/>
          </a:prstGeom>
        </p:spPr>
        <p:txBody>
          <a:bodyPr wrap="none">
            <a:spAutoFit/>
          </a:bodyPr>
          <a:lstStyle/>
          <a:p>
            <a:r>
              <a:rPr lang="en-US" sz="2400" dirty="0"/>
              <a:t>Top Mating Points (enlarged)</a:t>
            </a:r>
          </a:p>
        </p:txBody>
      </p:sp>
      <p:sp>
        <p:nvSpPr>
          <p:cNvPr id="33" name="Rectangle 32"/>
          <p:cNvSpPr/>
          <p:nvPr/>
        </p:nvSpPr>
        <p:spPr>
          <a:xfrm>
            <a:off x="647788" y="1904643"/>
            <a:ext cx="1944378" cy="461665"/>
          </a:xfrm>
          <a:prstGeom prst="rect">
            <a:avLst/>
          </a:prstGeom>
        </p:spPr>
        <p:txBody>
          <a:bodyPr wrap="none">
            <a:spAutoFit/>
          </a:bodyPr>
          <a:lstStyle/>
          <a:p>
            <a:r>
              <a:rPr lang="en-US" sz="2400" dirty="0"/>
              <a:t>Probe Centers</a:t>
            </a:r>
          </a:p>
        </p:txBody>
      </p:sp>
      <p:sp>
        <p:nvSpPr>
          <p:cNvPr id="34" name="Rectangle 33"/>
          <p:cNvSpPr/>
          <p:nvPr/>
        </p:nvSpPr>
        <p:spPr>
          <a:xfrm>
            <a:off x="662940" y="1908448"/>
            <a:ext cx="4172286" cy="1200329"/>
          </a:xfrm>
          <a:prstGeom prst="rect">
            <a:avLst/>
          </a:prstGeom>
        </p:spPr>
        <p:txBody>
          <a:bodyPr wrap="square">
            <a:spAutoFit/>
          </a:bodyPr>
          <a:lstStyle/>
          <a:p>
            <a:r>
              <a:rPr lang="en-US" sz="2400" dirty="0"/>
              <a:t>Assumed Contact Point</a:t>
            </a:r>
          </a:p>
          <a:p>
            <a:r>
              <a:rPr lang="en-US" sz="2400" dirty="0"/>
              <a:t>(shift against plane normal direction)</a:t>
            </a:r>
          </a:p>
        </p:txBody>
      </p:sp>
      <p:sp>
        <p:nvSpPr>
          <p:cNvPr id="52" name="Rectangle 51"/>
          <p:cNvSpPr/>
          <p:nvPr/>
        </p:nvSpPr>
        <p:spPr>
          <a:xfrm>
            <a:off x="5160458" y="1836050"/>
            <a:ext cx="2535741" cy="471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STEVE~1.SEI\AppData\Local\Temp\SNAGHTML1538a1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459" y="1836050"/>
            <a:ext cx="2535741" cy="4746509"/>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Arrow Connector 54"/>
          <p:cNvCxnSpPr>
            <a:cxnSpLocks/>
          </p:cNvCxnSpPr>
          <p:nvPr/>
        </p:nvCxnSpPr>
        <p:spPr>
          <a:xfrm flipH="1">
            <a:off x="4252297" y="1752600"/>
            <a:ext cx="381000" cy="0"/>
          </a:xfrm>
          <a:prstGeom prst="straightConnector1">
            <a:avLst/>
          </a:prstGeom>
          <a:ln w="3810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3" name="Rectangle 52"/>
          <p:cNvSpPr/>
          <p:nvPr/>
        </p:nvSpPr>
        <p:spPr>
          <a:xfrm>
            <a:off x="1219200" y="1836050"/>
            <a:ext cx="3012235" cy="4877561"/>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812287" y="1565497"/>
            <a:ext cx="1440010" cy="369332"/>
          </a:xfrm>
          <a:prstGeom prst="rect">
            <a:avLst/>
          </a:prstGeom>
        </p:spPr>
        <p:txBody>
          <a:bodyPr wrap="none">
            <a:spAutoFit/>
          </a:bodyPr>
          <a:lstStyle/>
          <a:p>
            <a:r>
              <a:rPr lang="en-US" dirty="0"/>
              <a:t>Fit Constraint</a:t>
            </a:r>
          </a:p>
        </p:txBody>
      </p:sp>
      <p:sp>
        <p:nvSpPr>
          <p:cNvPr id="59" name="Rectangle 58"/>
          <p:cNvSpPr/>
          <p:nvPr/>
        </p:nvSpPr>
        <p:spPr>
          <a:xfrm>
            <a:off x="4231435" y="1836050"/>
            <a:ext cx="4302965" cy="4877561"/>
          </a:xfrm>
          <a:prstGeom prst="rect">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57227" y="1951225"/>
            <a:ext cx="3840908" cy="1384995"/>
          </a:xfrm>
          <a:prstGeom prst="rect">
            <a:avLst/>
          </a:prstGeom>
        </p:spPr>
        <p:txBody>
          <a:bodyPr wrap="square">
            <a:spAutoFit/>
          </a:bodyPr>
          <a:lstStyle/>
          <a:p>
            <a:r>
              <a:rPr lang="en-US" sz="2400" dirty="0"/>
              <a:t>Fit Constraint:  Minimum 1.5” inside of Base Plane.</a:t>
            </a:r>
          </a:p>
          <a:p>
            <a:r>
              <a:rPr lang="en-US" dirty="0"/>
              <a:t>Anything from -1.5” from the plane and greater is OK</a:t>
            </a:r>
          </a:p>
        </p:txBody>
      </p:sp>
      <p:sp>
        <p:nvSpPr>
          <p:cNvPr id="54" name="Rectangle 53"/>
          <p:cNvSpPr/>
          <p:nvPr/>
        </p:nvSpPr>
        <p:spPr>
          <a:xfrm>
            <a:off x="2102338" y="3933015"/>
            <a:ext cx="2154462" cy="523220"/>
          </a:xfrm>
          <a:prstGeom prst="rect">
            <a:avLst/>
          </a:prstGeom>
        </p:spPr>
        <p:txBody>
          <a:bodyPr wrap="square">
            <a:spAutoFit/>
          </a:bodyPr>
          <a:lstStyle/>
          <a:p>
            <a:r>
              <a:rPr lang="en-US" sz="2800" dirty="0">
                <a:solidFill>
                  <a:schemeClr val="accent2">
                    <a:lumMod val="75000"/>
                  </a:schemeClr>
                </a:solidFill>
              </a:rPr>
              <a:t>Keep Out!</a:t>
            </a:r>
          </a:p>
        </p:txBody>
      </p:sp>
      <p:sp>
        <p:nvSpPr>
          <p:cNvPr id="61" name="Rectangle 60"/>
          <p:cNvSpPr/>
          <p:nvPr/>
        </p:nvSpPr>
        <p:spPr>
          <a:xfrm>
            <a:off x="6847569" y="3917129"/>
            <a:ext cx="2154462" cy="523220"/>
          </a:xfrm>
          <a:prstGeom prst="rect">
            <a:avLst/>
          </a:prstGeom>
        </p:spPr>
        <p:txBody>
          <a:bodyPr wrap="square">
            <a:spAutoFit/>
          </a:bodyPr>
          <a:lstStyle/>
          <a:p>
            <a:r>
              <a:rPr lang="en-US" sz="2800" dirty="0">
                <a:solidFill>
                  <a:schemeClr val="accent3">
                    <a:lumMod val="75000"/>
                  </a:schemeClr>
                </a:solidFill>
              </a:rPr>
              <a:t>Safe Zone</a:t>
            </a:r>
          </a:p>
        </p:txBody>
      </p:sp>
    </p:spTree>
    <p:extLst>
      <p:ext uri="{BB962C8B-B14F-4D97-AF65-F5344CB8AC3E}">
        <p14:creationId xmlns:p14="http://schemas.microsoft.com/office/powerpoint/2010/main" val="35742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42" presetClass="path" presetSubtype="0" accel="50000" decel="50000" fill="hold" nodeType="withEffect">
                                  <p:stCondLst>
                                    <p:cond delay="0"/>
                                  </p:stCondLst>
                                  <p:childTnLst>
                                    <p:animMotion origin="layout" path="M 0.03021 0.00324 L 2.77778E-7 4.07407E-6 " pathEditMode="fixed" rAng="0" ptsTypes="AA">
                                      <p:cBhvr>
                                        <p:cTn id="46" dur="2000" fill="hold"/>
                                        <p:tgtEl>
                                          <p:spTgt spid="15"/>
                                        </p:tgtEl>
                                        <p:attrNameLst>
                                          <p:attrName>ppt_x</p:attrName>
                                          <p:attrName>ppt_y</p:attrName>
                                        </p:attrNameLst>
                                      </p:cBhvr>
                                      <p:rCtr x="-1632" y="93"/>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4"/>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35" presetClass="path" presetSubtype="0" accel="50000" decel="50000" fill="hold" nodeType="withEffect">
                                  <p:stCondLst>
                                    <p:cond delay="0"/>
                                  </p:stCondLst>
                                  <p:childTnLst>
                                    <p:animMotion origin="layout" path="M -1.38889E-6 2.59259E-6 L -0.10607 0.00393 " pathEditMode="relative" rAng="0" ptsTypes="AA">
                                      <p:cBhvr>
                                        <p:cTn id="62" dur="2000" fill="hold"/>
                                        <p:tgtEl>
                                          <p:spTgt spid="1028"/>
                                        </p:tgtEl>
                                        <p:attrNameLst>
                                          <p:attrName>ppt_x</p:attrName>
                                          <p:attrName>ppt_y</p:attrName>
                                        </p:attrNameLst>
                                      </p:cBhvr>
                                      <p:rCtr x="-5313" y="185"/>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1" presetClass="exit" presetSubtype="0" fill="hold" grpId="1" nodeType="withEffect">
                                  <p:stCondLst>
                                    <p:cond delay="0"/>
                                  </p:stCondLst>
                                  <p:childTnLst>
                                    <p:set>
                                      <p:cBhvr>
                                        <p:cTn id="80" dur="1" fill="hold">
                                          <p:stCondLst>
                                            <p:cond delay="0"/>
                                          </p:stCondLst>
                                        </p:cTn>
                                        <p:tgtEl>
                                          <p:spTgt spid="3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1" nodeType="click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32" presetClass="emph" presetSubtype="0" fill="hold" grpId="0" nodeType="withEffect">
                                  <p:stCondLst>
                                    <p:cond delay="0"/>
                                  </p:stCondLst>
                                  <p:childTnLst>
                                    <p:animRot by="120000">
                                      <p:cBhvr>
                                        <p:cTn id="88" dur="100" fill="hold">
                                          <p:stCondLst>
                                            <p:cond delay="0"/>
                                          </p:stCondLst>
                                        </p:cTn>
                                        <p:tgtEl>
                                          <p:spTgt spid="54"/>
                                        </p:tgtEl>
                                        <p:attrNameLst>
                                          <p:attrName>r</p:attrName>
                                        </p:attrNameLst>
                                      </p:cBhvr>
                                    </p:animRot>
                                    <p:animRot by="-240000">
                                      <p:cBhvr>
                                        <p:cTn id="89" dur="200" fill="hold">
                                          <p:stCondLst>
                                            <p:cond delay="200"/>
                                          </p:stCondLst>
                                        </p:cTn>
                                        <p:tgtEl>
                                          <p:spTgt spid="54"/>
                                        </p:tgtEl>
                                        <p:attrNameLst>
                                          <p:attrName>r</p:attrName>
                                        </p:attrNameLst>
                                      </p:cBhvr>
                                    </p:animRot>
                                    <p:animRot by="240000">
                                      <p:cBhvr>
                                        <p:cTn id="90" dur="200" fill="hold">
                                          <p:stCondLst>
                                            <p:cond delay="400"/>
                                          </p:stCondLst>
                                        </p:cTn>
                                        <p:tgtEl>
                                          <p:spTgt spid="54"/>
                                        </p:tgtEl>
                                        <p:attrNameLst>
                                          <p:attrName>r</p:attrName>
                                        </p:attrNameLst>
                                      </p:cBhvr>
                                    </p:animRot>
                                    <p:animRot by="-240000">
                                      <p:cBhvr>
                                        <p:cTn id="91" dur="200" fill="hold">
                                          <p:stCondLst>
                                            <p:cond delay="600"/>
                                          </p:stCondLst>
                                        </p:cTn>
                                        <p:tgtEl>
                                          <p:spTgt spid="54"/>
                                        </p:tgtEl>
                                        <p:attrNameLst>
                                          <p:attrName>r</p:attrName>
                                        </p:attrNameLst>
                                      </p:cBhvr>
                                    </p:animRot>
                                    <p:animRot by="120000">
                                      <p:cBhvr>
                                        <p:cTn id="92" dur="200" fill="hold">
                                          <p:stCondLst>
                                            <p:cond delay="800"/>
                                          </p:stCondLst>
                                        </p:cTn>
                                        <p:tgtEl>
                                          <p:spTgt spid="54"/>
                                        </p:tgtEl>
                                        <p:attrNameLst>
                                          <p:attrName>r</p:attrName>
                                        </p:attrNameLst>
                                      </p:cBhvr>
                                    </p:animRot>
                                  </p:childTnLst>
                                </p:cTn>
                              </p:par>
                              <p:par>
                                <p:cTn id="93" presetID="32" presetClass="emph" presetSubtype="0" fill="hold" grpId="0" nodeType="withEffect">
                                  <p:stCondLst>
                                    <p:cond delay="0"/>
                                  </p:stCondLst>
                                  <p:childTnLst>
                                    <p:animRot by="120000">
                                      <p:cBhvr>
                                        <p:cTn id="94" dur="100" fill="hold">
                                          <p:stCondLst>
                                            <p:cond delay="0"/>
                                          </p:stCondLst>
                                        </p:cTn>
                                        <p:tgtEl>
                                          <p:spTgt spid="61"/>
                                        </p:tgtEl>
                                        <p:attrNameLst>
                                          <p:attrName>r</p:attrName>
                                        </p:attrNameLst>
                                      </p:cBhvr>
                                    </p:animRot>
                                    <p:animRot by="-240000">
                                      <p:cBhvr>
                                        <p:cTn id="95" dur="200" fill="hold">
                                          <p:stCondLst>
                                            <p:cond delay="200"/>
                                          </p:stCondLst>
                                        </p:cTn>
                                        <p:tgtEl>
                                          <p:spTgt spid="61"/>
                                        </p:tgtEl>
                                        <p:attrNameLst>
                                          <p:attrName>r</p:attrName>
                                        </p:attrNameLst>
                                      </p:cBhvr>
                                    </p:animRot>
                                    <p:animRot by="240000">
                                      <p:cBhvr>
                                        <p:cTn id="96" dur="200" fill="hold">
                                          <p:stCondLst>
                                            <p:cond delay="400"/>
                                          </p:stCondLst>
                                        </p:cTn>
                                        <p:tgtEl>
                                          <p:spTgt spid="61"/>
                                        </p:tgtEl>
                                        <p:attrNameLst>
                                          <p:attrName>r</p:attrName>
                                        </p:attrNameLst>
                                      </p:cBhvr>
                                    </p:animRot>
                                    <p:animRot by="-240000">
                                      <p:cBhvr>
                                        <p:cTn id="97" dur="200" fill="hold">
                                          <p:stCondLst>
                                            <p:cond delay="600"/>
                                          </p:stCondLst>
                                        </p:cTn>
                                        <p:tgtEl>
                                          <p:spTgt spid="61"/>
                                        </p:tgtEl>
                                        <p:attrNameLst>
                                          <p:attrName>r</p:attrName>
                                        </p:attrNameLst>
                                      </p:cBhvr>
                                    </p:animRot>
                                    <p:animRot by="120000">
                                      <p:cBhvr>
                                        <p:cTn id="98"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3" grpId="0"/>
      <p:bldP spid="20" grpId="0" animBg="1"/>
      <p:bldP spid="24" grpId="0" animBg="1"/>
      <p:bldP spid="25" grpId="0" animBg="1"/>
      <p:bldP spid="26" grpId="0" animBg="1"/>
      <p:bldP spid="27" grpId="0" animBg="1"/>
      <p:bldP spid="28" grpId="0" animBg="1"/>
      <p:bldP spid="30" grpId="0" build="allAtOnce"/>
      <p:bldP spid="33" grpId="0"/>
      <p:bldP spid="33" grpId="1"/>
      <p:bldP spid="34" grpId="0"/>
      <p:bldP spid="34" grpId="1"/>
      <p:bldP spid="52" grpId="0" animBg="1"/>
      <p:bldP spid="53" grpId="0" animBg="1"/>
      <p:bldP spid="57" grpId="0"/>
      <p:bldP spid="59" grpId="0" animBg="1"/>
      <p:bldP spid="32" grpId="0"/>
      <p:bldP spid="32" grpId="1"/>
      <p:bldP spid="54" grpId="0"/>
      <p:bldP spid="54" grpId="1"/>
      <p:bldP spid="61" grpId="0"/>
      <p:bldP spid="6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90" t="565" r="652" b="674"/>
          <a:stretch/>
        </p:blipFill>
        <p:spPr>
          <a:xfrm>
            <a:off x="457200" y="1676400"/>
            <a:ext cx="8153400" cy="4419600"/>
          </a:xfrm>
          <a:prstGeom prst="rect">
            <a:avLst/>
          </a:prstGeom>
        </p:spPr>
      </p:pic>
      <p:sp>
        <p:nvSpPr>
          <p:cNvPr id="4" name="Title 3"/>
          <p:cNvSpPr>
            <a:spLocks noGrp="1"/>
          </p:cNvSpPr>
          <p:nvPr>
            <p:ph type="title"/>
          </p:nvPr>
        </p:nvSpPr>
        <p:spPr/>
        <p:txBody>
          <a:bodyPr/>
          <a:lstStyle/>
          <a:p>
            <a:r>
              <a:rPr lang="en-US" dirty="0"/>
              <a:t>Virtual Alignment</a:t>
            </a:r>
          </a:p>
        </p:txBody>
      </p:sp>
      <p:sp>
        <p:nvSpPr>
          <p:cNvPr id="3" name="TextBox 2"/>
          <p:cNvSpPr txBox="1"/>
          <p:nvPr/>
        </p:nvSpPr>
        <p:spPr>
          <a:xfrm>
            <a:off x="762000" y="1828800"/>
            <a:ext cx="3429000" cy="1200329"/>
          </a:xfrm>
          <a:prstGeom prst="rect">
            <a:avLst/>
          </a:prstGeom>
          <a:noFill/>
        </p:spPr>
        <p:txBody>
          <a:bodyPr wrap="square" rtlCol="0">
            <a:spAutoFit/>
          </a:bodyPr>
          <a:lstStyle/>
          <a:p>
            <a:r>
              <a:rPr lang="en-US" dirty="0"/>
              <a:t>Copy Points to Plane Relationship</a:t>
            </a:r>
          </a:p>
          <a:p>
            <a:pPr marL="285750" indent="-285750">
              <a:buFont typeface="Arial" panose="020B0604020202020204" pitchFamily="34" charset="0"/>
              <a:buChar char="•"/>
            </a:pPr>
            <a:r>
              <a:rPr lang="en-US" dirty="0"/>
              <a:t>Remove 1.5” fit constraint</a:t>
            </a:r>
          </a:p>
          <a:p>
            <a:pPr marL="285750" indent="-285750">
              <a:buFont typeface="Arial" panose="020B0604020202020204" pitchFamily="34" charset="0"/>
              <a:buChar char="•"/>
            </a:pPr>
            <a:r>
              <a:rPr lang="en-US" dirty="0"/>
              <a:t>Turn on auto-vectors (add “extra” material)</a:t>
            </a:r>
          </a:p>
        </p:txBody>
      </p:sp>
      <p:pic>
        <p:nvPicPr>
          <p:cNvPr id="5" name="Picture 4"/>
          <p:cNvPicPr>
            <a:picLocks noChangeAspect="1"/>
          </p:cNvPicPr>
          <p:nvPr/>
        </p:nvPicPr>
        <p:blipFill>
          <a:blip r:embed="rId3"/>
          <a:stretch>
            <a:fillRect/>
          </a:stretch>
        </p:blipFill>
        <p:spPr>
          <a:xfrm>
            <a:off x="6553200" y="1828800"/>
            <a:ext cx="2020291" cy="4171670"/>
          </a:xfrm>
          <a:prstGeom prst="rect">
            <a:avLst/>
          </a:prstGeom>
        </p:spPr>
      </p:pic>
    </p:spTree>
    <p:extLst>
      <p:ext uri="{BB962C8B-B14F-4D97-AF65-F5344CB8AC3E}">
        <p14:creationId xmlns:p14="http://schemas.microsoft.com/office/powerpoint/2010/main" val="223470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880" t="3097" r="632" b="798"/>
          <a:stretch/>
        </p:blipFill>
        <p:spPr>
          <a:xfrm>
            <a:off x="457200" y="1676400"/>
            <a:ext cx="8534400" cy="4495800"/>
          </a:xfrm>
          <a:prstGeom prst="rect">
            <a:avLst/>
          </a:prstGeom>
        </p:spPr>
      </p:pic>
      <p:sp>
        <p:nvSpPr>
          <p:cNvPr id="4" name="Title 3"/>
          <p:cNvSpPr>
            <a:spLocks noGrp="1"/>
          </p:cNvSpPr>
          <p:nvPr>
            <p:ph type="title"/>
          </p:nvPr>
        </p:nvSpPr>
        <p:spPr/>
        <p:txBody>
          <a:bodyPr/>
          <a:lstStyle/>
          <a:p>
            <a:r>
              <a:rPr lang="en-US" dirty="0"/>
              <a:t>Report Shim Thicknesses</a:t>
            </a:r>
          </a:p>
        </p:txBody>
      </p:sp>
    </p:spTree>
    <p:extLst>
      <p:ext uri="{BB962C8B-B14F-4D97-AF65-F5344CB8AC3E}">
        <p14:creationId xmlns:p14="http://schemas.microsoft.com/office/powerpoint/2010/main" val="87270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Relationship Fitting Basics</a:t>
            </a:r>
          </a:p>
        </p:txBody>
      </p:sp>
      <p:sp>
        <p:nvSpPr>
          <p:cNvPr id="5" name="Content Placeholder 4"/>
          <p:cNvSpPr>
            <a:spLocks noGrp="1"/>
          </p:cNvSpPr>
          <p:nvPr>
            <p:ph idx="1"/>
          </p:nvPr>
        </p:nvSpPr>
        <p:spPr/>
        <p:txBody>
          <a:bodyPr>
            <a:normAutofit fontScale="92500" lnSpcReduction="10000"/>
          </a:bodyPr>
          <a:lstStyle/>
          <a:p>
            <a:pPr marL="457200" indent="-457200">
              <a:buFont typeface="+mj-lt"/>
              <a:buAutoNum type="arabicPeriod"/>
            </a:pPr>
            <a:r>
              <a:rPr lang="en-US" sz="2400" dirty="0"/>
              <a:t>Measure Features then associate to Nominal Features in Relationships</a:t>
            </a:r>
          </a:p>
          <a:p>
            <a:pPr marL="857250" lvl="1" indent="-457200">
              <a:buFont typeface="Arial" panose="020B0604020202020204" pitchFamily="34" charset="0"/>
              <a:buChar char="•"/>
            </a:pPr>
            <a:r>
              <a:rPr lang="en-US" sz="2100" dirty="0"/>
              <a:t>Each measured/nominal pair is saved in at least one relationship</a:t>
            </a:r>
          </a:p>
          <a:p>
            <a:pPr marL="457200" indent="-457200">
              <a:buFont typeface="+mj-lt"/>
              <a:buAutoNum type="arabicPeriod"/>
            </a:pPr>
            <a:r>
              <a:rPr lang="en-US" sz="2400" dirty="0"/>
              <a:t>Decide what moves and what remains fixed</a:t>
            </a:r>
          </a:p>
          <a:p>
            <a:pPr lvl="1" indent="-342900">
              <a:buFont typeface="Arial" panose="020B0604020202020204" pitchFamily="34" charset="0"/>
              <a:buChar char="•"/>
            </a:pPr>
            <a:r>
              <a:rPr lang="en-US" sz="2000" dirty="0"/>
              <a:t>Generally move the “measured” to the “nominal”</a:t>
            </a:r>
          </a:p>
          <a:p>
            <a:pPr marL="457200" indent="-457200">
              <a:buFont typeface="+mj-lt"/>
              <a:buAutoNum type="arabicPeriod"/>
            </a:pPr>
            <a:r>
              <a:rPr lang="en-US" sz="2400" dirty="0"/>
              <a:t>Define tolerances, sampling, constraints and options</a:t>
            </a:r>
          </a:p>
          <a:p>
            <a:pPr marL="857250" lvl="1" indent="-457200">
              <a:buFont typeface="Arial" panose="020B0604020202020204" pitchFamily="34" charset="0"/>
              <a:buChar char="•"/>
            </a:pPr>
            <a:r>
              <a:rPr lang="en-US" sz="2000" dirty="0"/>
              <a:t>Tolerance, nominal angle/distance between, keep outside/inside, sub sample options, outlier rejection, weight, etc.</a:t>
            </a:r>
            <a:endParaRPr lang="en-US" sz="600" dirty="0"/>
          </a:p>
          <a:p>
            <a:pPr marL="457200" indent="-457200">
              <a:buFont typeface="+mj-lt"/>
              <a:buAutoNum type="arabicPeriod"/>
            </a:pPr>
            <a:r>
              <a:rPr lang="en-US" sz="2400" dirty="0"/>
              <a:t>Optimize Alignment - Relationships</a:t>
            </a:r>
          </a:p>
          <a:p>
            <a:pPr marL="857250" lvl="1" indent="-457200">
              <a:buFont typeface="Arial" panose="020B0604020202020204" pitchFamily="34" charset="0"/>
              <a:buChar char="•"/>
            </a:pPr>
            <a:r>
              <a:rPr lang="en-US" sz="2000" dirty="0"/>
              <a:t>Solve simultaneously or piecewise</a:t>
            </a:r>
          </a:p>
          <a:p>
            <a:pPr marL="457200" lvl="1" indent="-457200">
              <a:buFont typeface="+mj-lt"/>
              <a:buAutoNum type="arabicPeriod" startAt="5"/>
            </a:pPr>
            <a:r>
              <a:rPr lang="en-US" sz="2400" dirty="0"/>
              <a:t>Report Results</a:t>
            </a:r>
          </a:p>
          <a:p>
            <a:pPr marL="457200" indent="-457200">
              <a:buFont typeface="Arial" panose="020B0604020202020204" pitchFamily="34" charset="0"/>
              <a:buChar char="•"/>
            </a:pPr>
            <a:endParaRPr lang="en-US" sz="600" dirty="0"/>
          </a:p>
        </p:txBody>
      </p:sp>
    </p:spTree>
    <p:extLst>
      <p:ext uri="{BB962C8B-B14F-4D97-AF65-F5344CB8AC3E}">
        <p14:creationId xmlns:p14="http://schemas.microsoft.com/office/powerpoint/2010/main" val="2562278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Relationships = Value</a:t>
            </a:r>
          </a:p>
        </p:txBody>
      </p:sp>
      <p:sp>
        <p:nvSpPr>
          <p:cNvPr id="14339" name="Rectangle 3"/>
          <p:cNvSpPr>
            <a:spLocks noGrp="1" noChangeArrowheads="1"/>
          </p:cNvSpPr>
          <p:nvPr>
            <p:ph type="body" idx="1"/>
          </p:nvPr>
        </p:nvSpPr>
        <p:spPr>
          <a:xfrm>
            <a:off x="990600" y="1752600"/>
            <a:ext cx="7162800" cy="4267200"/>
          </a:xfrm>
        </p:spPr>
        <p:txBody>
          <a:bodyPr vert="horz" lIns="91440" tIns="45720" rIns="91440" bIns="45720" rtlCol="0">
            <a:normAutofit/>
          </a:bodyPr>
          <a:lstStyle/>
          <a:p>
            <a:pPr marL="457200" indent="-457200">
              <a:buFont typeface="+mj-lt"/>
              <a:buAutoNum type="arabicPeriod"/>
            </a:pPr>
            <a:r>
              <a:rPr lang="en-US" altLang="en-US" sz="2400" dirty="0"/>
              <a:t>Relationships capture the distances or orientation between measurements and objects</a:t>
            </a:r>
          </a:p>
          <a:p>
            <a:pPr marL="857250" lvl="1" indent="-457200">
              <a:buChar char="•"/>
            </a:pPr>
            <a:r>
              <a:rPr lang="en-US" altLang="en-US" sz="2100" dirty="0"/>
              <a:t>Collections of objects (describe common relationships) </a:t>
            </a:r>
            <a:r>
              <a:rPr lang="en-US" altLang="en-US" sz="2100" dirty="0">
                <a:sym typeface="Wingdings" panose="05000000000000000000" pitchFamily="2" charset="2"/>
              </a:rPr>
              <a:t> Part Features</a:t>
            </a:r>
          </a:p>
          <a:p>
            <a:pPr marL="457200" indent="-457200">
              <a:buFont typeface="+mj-lt"/>
              <a:buAutoNum type="arabicPeriod"/>
            </a:pPr>
            <a:r>
              <a:rPr lang="en-US" altLang="en-US" sz="2400" dirty="0"/>
              <a:t>EASY TO USE</a:t>
            </a:r>
          </a:p>
          <a:p>
            <a:pPr marL="457200" indent="-457200">
              <a:buFont typeface="+mj-lt"/>
              <a:buAutoNum type="arabicPeriod"/>
            </a:pPr>
            <a:r>
              <a:rPr lang="en-US" altLang="en-US" sz="2400" dirty="0"/>
              <a:t>Directly Optimize Part Features </a:t>
            </a:r>
            <a:r>
              <a:rPr lang="en-US" altLang="en-US" sz="2400" dirty="0">
                <a:sym typeface="Wingdings" panose="05000000000000000000" pitchFamily="2" charset="2"/>
              </a:rPr>
              <a:t></a:t>
            </a:r>
            <a:r>
              <a:rPr lang="en-US" altLang="en-US" sz="2400" dirty="0"/>
              <a:t> Best Performance </a:t>
            </a:r>
          </a:p>
          <a:p>
            <a:pPr marL="857250" lvl="1" indent="-457200">
              <a:buChar char="•"/>
            </a:pPr>
            <a:r>
              <a:rPr lang="en-US" altLang="en-US" sz="2100" dirty="0"/>
              <a:t>Transform Features and Instruments to Parts with Relationships (Feature to Feature BEST-FIT)</a:t>
            </a:r>
          </a:p>
        </p:txBody>
      </p:sp>
      <p:sp>
        <p:nvSpPr>
          <p:cNvPr id="14340" name="Text Box 4"/>
          <p:cNvSpPr txBox="1">
            <a:spLocks noChangeArrowheads="1"/>
          </p:cNvSpPr>
          <p:nvPr/>
        </p:nvSpPr>
        <p:spPr bwMode="auto">
          <a:xfrm>
            <a:off x="2895600" y="6561138"/>
            <a:ext cx="21764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Book Antiqua" panose="02040602050305030304" pitchFamily="18" charset="0"/>
              </a:rPr>
              <a:t>* Enhanced Reference System</a:t>
            </a:r>
          </a:p>
        </p:txBody>
      </p:sp>
    </p:spTree>
    <p:extLst>
      <p:ext uri="{BB962C8B-B14F-4D97-AF65-F5344CB8AC3E}">
        <p14:creationId xmlns:p14="http://schemas.microsoft.com/office/powerpoint/2010/main" val="145487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Benefits of Relationship Fitting</a:t>
            </a:r>
          </a:p>
        </p:txBody>
      </p:sp>
      <p:sp>
        <p:nvSpPr>
          <p:cNvPr id="29699" name="Rectangle 3"/>
          <p:cNvSpPr>
            <a:spLocks noGrp="1" noChangeArrowheads="1"/>
          </p:cNvSpPr>
          <p:nvPr>
            <p:ph type="body" idx="1"/>
          </p:nvPr>
        </p:nvSpPr>
        <p:spPr>
          <a:xfrm>
            <a:off x="1143000" y="1752600"/>
            <a:ext cx="7086600" cy="4533900"/>
          </a:xfrm>
        </p:spPr>
        <p:txBody>
          <a:bodyPr vert="horz" lIns="91440" tIns="45720" rIns="91440" bIns="45720" rtlCol="0">
            <a:normAutofit lnSpcReduction="10000"/>
          </a:bodyPr>
          <a:lstStyle/>
          <a:p>
            <a:pPr marL="457200" indent="-457200">
              <a:buFont typeface="+mj-lt"/>
              <a:buAutoNum type="arabicPeriod"/>
            </a:pPr>
            <a:r>
              <a:rPr lang="en-US" altLang="en-US" sz="2400" dirty="0"/>
              <a:t>Optimize product performance</a:t>
            </a:r>
          </a:p>
          <a:p>
            <a:pPr marL="457200" indent="-457200">
              <a:buFont typeface="+mj-lt"/>
              <a:buAutoNum type="arabicPeriod"/>
            </a:pPr>
            <a:r>
              <a:rPr lang="en-US" altLang="en-US" sz="2400" dirty="0"/>
              <a:t>Relationship between features are optimized directly! </a:t>
            </a:r>
            <a:r>
              <a:rPr lang="en-US" altLang="en-US" sz="2400" dirty="0">
                <a:sym typeface="Wingdings" panose="05000000000000000000" pitchFamily="2" charset="2"/>
              </a:rPr>
              <a:t> Build / Inspect / Report  Repeat</a:t>
            </a:r>
            <a:endParaRPr lang="en-US" altLang="en-US" sz="2400" dirty="0"/>
          </a:p>
          <a:p>
            <a:pPr marL="457200" indent="-457200">
              <a:buFont typeface="+mj-lt"/>
              <a:buAutoNum type="arabicPeriod"/>
            </a:pPr>
            <a:r>
              <a:rPr lang="en-US" altLang="en-US" sz="2400" dirty="0"/>
              <a:t>Cost savings and flow time reduction</a:t>
            </a:r>
          </a:p>
          <a:p>
            <a:pPr marL="857250" lvl="1" indent="-457200">
              <a:buChar char="•"/>
            </a:pPr>
            <a:r>
              <a:rPr lang="en-US" altLang="en-US" sz="2100" dirty="0"/>
              <a:t>Set/Inspect/Report/Repeat part features directly from CAD</a:t>
            </a:r>
          </a:p>
          <a:p>
            <a:pPr marL="857250" lvl="1" indent="-457200">
              <a:buChar char="•"/>
            </a:pPr>
            <a:r>
              <a:rPr lang="en-US" altLang="en-US" sz="2100" dirty="0"/>
              <a:t>Reduces measurement tolerance guess work </a:t>
            </a:r>
          </a:p>
          <a:p>
            <a:pPr marL="457200" indent="-457200">
              <a:buFont typeface="+mj-lt"/>
              <a:buAutoNum type="arabicPeriod"/>
            </a:pPr>
            <a:r>
              <a:rPr lang="en-US" altLang="en-US" sz="2400" dirty="0"/>
              <a:t>Improves assembly reliability</a:t>
            </a:r>
          </a:p>
          <a:p>
            <a:pPr marL="457200" indent="-457200">
              <a:buFont typeface="+mj-lt"/>
              <a:buAutoNum type="arabicPeriod"/>
            </a:pPr>
            <a:r>
              <a:rPr lang="en-US" altLang="en-US" sz="2400" dirty="0"/>
              <a:t>Custom configurations directly on the shop floor</a:t>
            </a:r>
          </a:p>
          <a:p>
            <a:pPr marL="457200" indent="-457200">
              <a:buFont typeface="+mj-lt"/>
              <a:buAutoNum type="arabicPeriod"/>
            </a:pPr>
            <a:r>
              <a:rPr lang="en-US" altLang="en-US" sz="2400" dirty="0"/>
              <a:t>Integrate assembly configuration for design/tolerance improvements</a:t>
            </a:r>
          </a:p>
        </p:txBody>
      </p:sp>
      <p:sp>
        <p:nvSpPr>
          <p:cNvPr id="29700" name="Rectangle 4"/>
          <p:cNvSpPr>
            <a:spLocks noChangeArrowheads="1"/>
          </p:cNvSpPr>
          <p:nvPr/>
        </p:nvSpPr>
        <p:spPr bwMode="auto">
          <a:xfrm>
            <a:off x="381000" y="1143000"/>
            <a:ext cx="83820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Book Antiqua" panose="02040602050305030304" pitchFamily="18" charset="0"/>
              </a:defRPr>
            </a:lvl1pPr>
            <a:lvl2pPr marL="742950" indent="-285750">
              <a:spcBef>
                <a:spcPct val="20000"/>
              </a:spcBef>
              <a:buChar char="–"/>
              <a:defRPr sz="28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fontAlgn="base">
              <a:spcBef>
                <a:spcPct val="20000"/>
              </a:spcBef>
              <a:spcAft>
                <a:spcPct val="0"/>
              </a:spcAft>
              <a:buChar char="»"/>
              <a:defRPr sz="2000">
                <a:solidFill>
                  <a:schemeClr val="tx1"/>
                </a:solidFill>
                <a:latin typeface="Book Antiqua" panose="02040602050305030304" pitchFamily="18" charset="0"/>
              </a:defRPr>
            </a:lvl6pPr>
            <a:lvl7pPr marL="2971800" indent="-228600" fontAlgn="base">
              <a:spcBef>
                <a:spcPct val="20000"/>
              </a:spcBef>
              <a:spcAft>
                <a:spcPct val="0"/>
              </a:spcAft>
              <a:buChar char="»"/>
              <a:defRPr sz="2000">
                <a:solidFill>
                  <a:schemeClr val="tx1"/>
                </a:solidFill>
                <a:latin typeface="Book Antiqua" panose="02040602050305030304" pitchFamily="18" charset="0"/>
              </a:defRPr>
            </a:lvl7pPr>
            <a:lvl8pPr marL="3429000" indent="-228600" fontAlgn="base">
              <a:spcBef>
                <a:spcPct val="20000"/>
              </a:spcBef>
              <a:spcAft>
                <a:spcPct val="0"/>
              </a:spcAft>
              <a:buChar char="»"/>
              <a:defRPr sz="2000">
                <a:solidFill>
                  <a:schemeClr val="tx1"/>
                </a:solidFill>
                <a:latin typeface="Book Antiqua" panose="02040602050305030304" pitchFamily="18" charset="0"/>
              </a:defRPr>
            </a:lvl8pPr>
            <a:lvl9pPr marL="3886200" indent="-228600" fontAlgn="base">
              <a:spcBef>
                <a:spcPct val="20000"/>
              </a:spcBef>
              <a:spcAft>
                <a:spcPct val="0"/>
              </a:spcAft>
              <a:buChar char="»"/>
              <a:defRPr sz="2000">
                <a:solidFill>
                  <a:schemeClr val="tx1"/>
                </a:solidFill>
                <a:latin typeface="Book Antiqua" panose="02040602050305030304" pitchFamily="18" charset="0"/>
              </a:defRPr>
            </a:lvl9pPr>
          </a:lstStyle>
          <a:p>
            <a:pPr eaLnBrk="1" hangingPunct="1">
              <a:lnSpc>
                <a:spcPct val="80000"/>
              </a:lnSpc>
            </a:pPr>
            <a:endParaRPr lang="en-US" altLang="en-US" sz="2800"/>
          </a:p>
        </p:txBody>
      </p:sp>
    </p:spTree>
    <p:extLst>
      <p:ext uri="{BB962C8B-B14F-4D97-AF65-F5344CB8AC3E}">
        <p14:creationId xmlns:p14="http://schemas.microsoft.com/office/powerpoint/2010/main" val="2525145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3:  Pipe Relationships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810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normAutofit fontScale="92500" lnSpcReduction="10000"/>
          </a:bodyPr>
          <a:lstStyle/>
          <a:p>
            <a:r>
              <a:rPr lang="en-US" dirty="0"/>
              <a:t>Pre-plan where/how to cut each pipe</a:t>
            </a:r>
          </a:p>
          <a:p>
            <a:r>
              <a:rPr lang="en-US" dirty="0"/>
              <a:t>Save time ($) during install</a:t>
            </a:r>
          </a:p>
          <a:p>
            <a:r>
              <a:rPr lang="en-US" dirty="0"/>
              <a:t>React to unplanned cuts, use measurements as input</a:t>
            </a:r>
          </a:p>
          <a:p>
            <a:r>
              <a:rPr lang="en-US" dirty="0"/>
              <a:t>Apply pipe-specific constraints</a:t>
            </a:r>
          </a:p>
          <a:p>
            <a:r>
              <a:rPr lang="en-US" dirty="0"/>
              <a:t>Solve a pipe network simultaneously with many constraints and influencing parameters (traditional Relationships + Pipe Relationships)</a:t>
            </a:r>
          </a:p>
        </p:txBody>
      </p:sp>
    </p:spTree>
    <p:extLst>
      <p:ext uri="{BB962C8B-B14F-4D97-AF65-F5344CB8AC3E}">
        <p14:creationId xmlns:p14="http://schemas.microsoft.com/office/powerpoint/2010/main" val="317109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4343400"/>
            <a:ext cx="6131668" cy="2219609"/>
          </a:xfrm>
          <a:prstGeom prst="rect">
            <a:avLst/>
          </a:prstGeom>
        </p:spPr>
      </p:pic>
      <p:sp>
        <p:nvSpPr>
          <p:cNvPr id="3" name="Content Placeholder 2"/>
          <p:cNvSpPr>
            <a:spLocks noGrp="1"/>
          </p:cNvSpPr>
          <p:nvPr>
            <p:ph idx="1"/>
          </p:nvPr>
        </p:nvSpPr>
        <p:spPr>
          <a:xfrm>
            <a:off x="1143000" y="1676400"/>
            <a:ext cx="7543800" cy="3352800"/>
          </a:xfrm>
        </p:spPr>
        <p:txBody>
          <a:bodyPr>
            <a:normAutofit/>
          </a:bodyPr>
          <a:lstStyle/>
          <a:p>
            <a:r>
              <a:rPr lang="en-US" sz="1800" dirty="0"/>
              <a:t>Define a relationship at an intersection where two pipes will join.</a:t>
            </a:r>
          </a:p>
          <a:p>
            <a:pPr lvl="1"/>
            <a:r>
              <a:rPr lang="en-US" sz="1600" dirty="0"/>
              <a:t>Each mating end uses an object (line, circle, cylinder, plane, etc.) to define the axis and direction of the pipe</a:t>
            </a:r>
          </a:p>
          <a:p>
            <a:pPr lvl="1"/>
            <a:r>
              <a:rPr lang="en-US" sz="1600" dirty="0"/>
              <a:t>The two objects should point toward the location of the cut</a:t>
            </a:r>
          </a:p>
          <a:p>
            <a:pPr lvl="1"/>
            <a:endParaRPr lang="en-US" sz="1600" dirty="0"/>
          </a:p>
          <a:p>
            <a:pPr lvl="1"/>
            <a:endParaRPr lang="en-US" sz="1600" dirty="0"/>
          </a:p>
          <a:p>
            <a:pPr lvl="1"/>
            <a:endParaRPr lang="en-US" sz="1600" dirty="0"/>
          </a:p>
          <a:p>
            <a:pPr lvl="1"/>
            <a:endParaRPr lang="en-US" sz="1600" dirty="0"/>
          </a:p>
          <a:p>
            <a:pPr marL="377190" lvl="1" indent="0">
              <a:buNone/>
            </a:pPr>
            <a:endParaRPr lang="en-US" sz="1600" dirty="0"/>
          </a:p>
          <a:p>
            <a:r>
              <a:rPr lang="en-US" sz="1800" dirty="0"/>
              <a:t>Define ID/OD of the two pipes</a:t>
            </a:r>
            <a:endParaRPr lang="en-US" dirty="0"/>
          </a:p>
          <a:p>
            <a:endParaRPr lang="en-US" dirty="0"/>
          </a:p>
        </p:txBody>
      </p:sp>
      <p:pic>
        <p:nvPicPr>
          <p:cNvPr id="4" name="Picture 3"/>
          <p:cNvPicPr>
            <a:picLocks noChangeAspect="1"/>
          </p:cNvPicPr>
          <p:nvPr/>
        </p:nvPicPr>
        <p:blipFill>
          <a:blip r:embed="rId3"/>
          <a:stretch>
            <a:fillRect/>
          </a:stretch>
        </p:blipFill>
        <p:spPr>
          <a:xfrm>
            <a:off x="3657600" y="2914856"/>
            <a:ext cx="3090751" cy="1299163"/>
          </a:xfrm>
          <a:prstGeom prst="rect">
            <a:avLst/>
          </a:prstGeom>
        </p:spPr>
      </p:pic>
      <p:sp>
        <p:nvSpPr>
          <p:cNvPr id="2" name="Title 1"/>
          <p:cNvSpPr>
            <a:spLocks noGrp="1"/>
          </p:cNvSpPr>
          <p:nvPr>
            <p:ph type="title"/>
          </p:nvPr>
        </p:nvSpPr>
        <p:spPr/>
        <p:txBody>
          <a:bodyPr/>
          <a:lstStyle/>
          <a:p>
            <a:r>
              <a:rPr lang="en-US" dirty="0"/>
              <a:t>How</a:t>
            </a:r>
          </a:p>
        </p:txBody>
      </p:sp>
    </p:spTree>
    <p:extLst>
      <p:ext uri="{BB962C8B-B14F-4D97-AF65-F5344CB8AC3E}">
        <p14:creationId xmlns:p14="http://schemas.microsoft.com/office/powerpoint/2010/main" val="327893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1.SEI\AppData\Local\Temp\SNAGHTML55e53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199"/>
            <a:ext cx="7467600" cy="41323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How</a:t>
            </a:r>
          </a:p>
        </p:txBody>
      </p:sp>
      <p:sp>
        <p:nvSpPr>
          <p:cNvPr id="3" name="Content Placeholder 2"/>
          <p:cNvSpPr>
            <a:spLocks noGrp="1"/>
          </p:cNvSpPr>
          <p:nvPr>
            <p:ph idx="1"/>
          </p:nvPr>
        </p:nvSpPr>
        <p:spPr/>
        <p:txBody>
          <a:bodyPr/>
          <a:lstStyle/>
          <a:p>
            <a:r>
              <a:rPr lang="en-US" sz="2400" dirty="0"/>
              <a:t>Define additional constraints</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2581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t>
            </a:r>
          </a:p>
        </p:txBody>
      </p:sp>
      <p:sp>
        <p:nvSpPr>
          <p:cNvPr id="3" name="Content Placeholder 2"/>
          <p:cNvSpPr>
            <a:spLocks noGrp="1"/>
          </p:cNvSpPr>
          <p:nvPr>
            <p:ph idx="1"/>
          </p:nvPr>
        </p:nvSpPr>
        <p:spPr/>
        <p:txBody>
          <a:bodyPr/>
          <a:lstStyle/>
          <a:p>
            <a:r>
              <a:rPr lang="en-US" sz="2400" dirty="0"/>
              <a:t>Solve Relationship Optimization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050" name="Picture 2" descr="C:\Users\STEVE~1.SEI\AppData\Local\Temp\SNAGHTML56683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299" y="2286000"/>
            <a:ext cx="6553201" cy="443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88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t>
            </a:r>
          </a:p>
        </p:txBody>
      </p:sp>
      <p:pic>
        <p:nvPicPr>
          <p:cNvPr id="3074" name="Picture 2" descr="C:\Users\STEVE~1.SEI\AppData\Local\Temp\SNAGHTML56e92b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5075899" cy="4127580"/>
          </a:xfrm>
          <a:prstGeom prst="rect">
            <a:avLst/>
          </a:prstGeom>
          <a:noFill/>
          <a:extLst>
            <a:ext uri="{909E8E84-426E-40DD-AFC4-6F175D3DCCD1}">
              <a14:hiddenFill xmlns:a14="http://schemas.microsoft.com/office/drawing/2010/main">
                <a:solidFill>
                  <a:srgbClr val="FFFFFF"/>
                </a:solidFill>
              </a14:hiddenFill>
            </a:ext>
          </a:extLst>
        </p:spPr>
      </p:pic>
      <p:sp>
        <p:nvSpPr>
          <p:cNvPr id="7" name="Left Bracket 6"/>
          <p:cNvSpPr/>
          <p:nvPr/>
        </p:nvSpPr>
        <p:spPr>
          <a:xfrm rot="5918669">
            <a:off x="4247329" y="2099263"/>
            <a:ext cx="854792" cy="1159205"/>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Left Bracket 7"/>
          <p:cNvSpPr/>
          <p:nvPr/>
        </p:nvSpPr>
        <p:spPr>
          <a:xfrm rot="2243613">
            <a:off x="2864395" y="2303304"/>
            <a:ext cx="1182293" cy="2207033"/>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TextBox 8"/>
          <p:cNvSpPr txBox="1"/>
          <p:nvPr/>
        </p:nvSpPr>
        <p:spPr>
          <a:xfrm rot="18464026">
            <a:off x="2039774" y="2795580"/>
            <a:ext cx="1749104" cy="300082"/>
          </a:xfrm>
          <a:prstGeom prst="rect">
            <a:avLst/>
          </a:prstGeom>
          <a:noFill/>
        </p:spPr>
        <p:txBody>
          <a:bodyPr wrap="square" rtlCol="0">
            <a:spAutoFit/>
          </a:bodyPr>
          <a:lstStyle/>
          <a:p>
            <a:r>
              <a:rPr lang="en-US" sz="1350" dirty="0">
                <a:solidFill>
                  <a:schemeClr val="tx1">
                    <a:lumMod val="75000"/>
                    <a:lumOff val="25000"/>
                  </a:schemeClr>
                </a:solidFill>
              </a:rPr>
              <a:t>Allowable Cut Region</a:t>
            </a:r>
          </a:p>
        </p:txBody>
      </p:sp>
      <p:sp>
        <p:nvSpPr>
          <p:cNvPr id="11" name="TextBox 10"/>
          <p:cNvSpPr txBox="1"/>
          <p:nvPr/>
        </p:nvSpPr>
        <p:spPr>
          <a:xfrm rot="450089">
            <a:off x="3979131" y="1987027"/>
            <a:ext cx="1749104" cy="300082"/>
          </a:xfrm>
          <a:prstGeom prst="rect">
            <a:avLst/>
          </a:prstGeom>
          <a:noFill/>
        </p:spPr>
        <p:txBody>
          <a:bodyPr wrap="square" rtlCol="0">
            <a:spAutoFit/>
          </a:bodyPr>
          <a:lstStyle/>
          <a:p>
            <a:r>
              <a:rPr lang="en-US" sz="1350" dirty="0">
                <a:solidFill>
                  <a:schemeClr val="tx1">
                    <a:lumMod val="75000"/>
                    <a:lumOff val="25000"/>
                  </a:schemeClr>
                </a:solidFill>
              </a:rPr>
              <a:t>Allowable Cut Region</a:t>
            </a:r>
          </a:p>
        </p:txBody>
      </p:sp>
    </p:spTree>
    <p:extLst>
      <p:ext uri="{BB962C8B-B14F-4D97-AF65-F5344CB8AC3E}">
        <p14:creationId xmlns:p14="http://schemas.microsoft.com/office/powerpoint/2010/main" val="414256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TEVE~1.SEI\AppData\Local\Temp\SNAGHTML56e92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5075899" cy="41275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How</a:t>
            </a:r>
          </a:p>
        </p:txBody>
      </p:sp>
      <p:sp>
        <p:nvSpPr>
          <p:cNvPr id="11" name="TextBox 10"/>
          <p:cNvSpPr txBox="1"/>
          <p:nvPr/>
        </p:nvSpPr>
        <p:spPr>
          <a:xfrm>
            <a:off x="5943600" y="3276600"/>
            <a:ext cx="1749104" cy="507831"/>
          </a:xfrm>
          <a:prstGeom prst="rect">
            <a:avLst/>
          </a:prstGeom>
          <a:noFill/>
        </p:spPr>
        <p:txBody>
          <a:bodyPr wrap="square" rtlCol="0">
            <a:spAutoFit/>
          </a:bodyPr>
          <a:lstStyle/>
          <a:p>
            <a:r>
              <a:rPr lang="en-US" sz="1350" dirty="0">
                <a:solidFill>
                  <a:schemeClr val="tx1">
                    <a:lumMod val="75000"/>
                    <a:lumOff val="25000"/>
                  </a:schemeClr>
                </a:solidFill>
              </a:rPr>
              <a:t>Proposed Cut</a:t>
            </a:r>
          </a:p>
          <a:p>
            <a:r>
              <a:rPr lang="en-US" sz="1350" dirty="0">
                <a:solidFill>
                  <a:schemeClr val="tx1">
                    <a:lumMod val="75000"/>
                    <a:lumOff val="25000"/>
                  </a:schemeClr>
                </a:solidFill>
              </a:rPr>
              <a:t>(dashed plane)</a:t>
            </a:r>
          </a:p>
        </p:txBody>
      </p:sp>
      <p:cxnSp>
        <p:nvCxnSpPr>
          <p:cNvPr id="4" name="Straight Arrow Connector 3"/>
          <p:cNvCxnSpPr>
            <a:stCxn id="11" idx="1"/>
          </p:cNvCxnSpPr>
          <p:nvPr/>
        </p:nvCxnSpPr>
        <p:spPr>
          <a:xfrm flipH="1" flipV="1">
            <a:off x="4332915" y="2542171"/>
            <a:ext cx="1610685" cy="9883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1" idx="1"/>
          </p:cNvCxnSpPr>
          <p:nvPr/>
        </p:nvCxnSpPr>
        <p:spPr>
          <a:xfrm flipH="1">
            <a:off x="4735587" y="3530516"/>
            <a:ext cx="1208013" cy="22141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15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STEVE~1.SEI\AppData\Local\Temp\SNAGHTML56e92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5075899" cy="41275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How</a:t>
            </a:r>
          </a:p>
        </p:txBody>
      </p:sp>
      <p:sp>
        <p:nvSpPr>
          <p:cNvPr id="7" name="Left Bracket 6"/>
          <p:cNvSpPr/>
          <p:nvPr/>
        </p:nvSpPr>
        <p:spPr>
          <a:xfrm rot="5918669">
            <a:off x="4405798" y="2266593"/>
            <a:ext cx="854792" cy="860892"/>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1" name="TextBox 10"/>
          <p:cNvSpPr txBox="1"/>
          <p:nvPr/>
        </p:nvSpPr>
        <p:spPr>
          <a:xfrm rot="508228">
            <a:off x="4469902" y="1808215"/>
            <a:ext cx="989543" cy="507831"/>
          </a:xfrm>
          <a:prstGeom prst="rect">
            <a:avLst/>
          </a:prstGeom>
          <a:noFill/>
        </p:spPr>
        <p:txBody>
          <a:bodyPr wrap="square" rtlCol="0">
            <a:spAutoFit/>
          </a:bodyPr>
          <a:lstStyle/>
          <a:p>
            <a:pPr algn="ctr"/>
            <a:r>
              <a:rPr lang="en-US" sz="1350" dirty="0">
                <a:solidFill>
                  <a:schemeClr val="tx1">
                    <a:lumMod val="75000"/>
                    <a:lumOff val="25000"/>
                  </a:schemeClr>
                </a:solidFill>
              </a:rPr>
              <a:t>Remaining </a:t>
            </a:r>
          </a:p>
          <a:p>
            <a:pPr algn="ctr"/>
            <a:r>
              <a:rPr lang="en-US" sz="1350" dirty="0">
                <a:solidFill>
                  <a:schemeClr val="tx1">
                    <a:lumMod val="75000"/>
                    <a:lumOff val="25000"/>
                  </a:schemeClr>
                </a:solidFill>
              </a:rPr>
              <a:t>Pipe</a:t>
            </a:r>
          </a:p>
        </p:txBody>
      </p:sp>
      <p:sp>
        <p:nvSpPr>
          <p:cNvPr id="10" name="Left Bracket 9"/>
          <p:cNvSpPr/>
          <p:nvPr/>
        </p:nvSpPr>
        <p:spPr>
          <a:xfrm rot="5918669">
            <a:off x="3984027" y="2718522"/>
            <a:ext cx="386101" cy="329864"/>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2" name="TextBox 11"/>
          <p:cNvSpPr txBox="1"/>
          <p:nvPr/>
        </p:nvSpPr>
        <p:spPr>
          <a:xfrm rot="508228">
            <a:off x="3799689" y="2184889"/>
            <a:ext cx="905241" cy="507831"/>
          </a:xfrm>
          <a:prstGeom prst="rect">
            <a:avLst/>
          </a:prstGeom>
          <a:noFill/>
        </p:spPr>
        <p:txBody>
          <a:bodyPr wrap="square" rtlCol="0">
            <a:spAutoFit/>
          </a:bodyPr>
          <a:lstStyle/>
          <a:p>
            <a:pPr algn="ctr"/>
            <a:r>
              <a:rPr lang="en-US" sz="1350" dirty="0">
                <a:solidFill>
                  <a:schemeClr val="tx1">
                    <a:lumMod val="75000"/>
                    <a:lumOff val="25000"/>
                  </a:schemeClr>
                </a:solidFill>
              </a:rPr>
              <a:t>Cut </a:t>
            </a:r>
          </a:p>
          <a:p>
            <a:pPr algn="ctr"/>
            <a:r>
              <a:rPr lang="en-US" sz="1350" dirty="0">
                <a:solidFill>
                  <a:schemeClr val="tx1">
                    <a:lumMod val="75000"/>
                    <a:lumOff val="25000"/>
                  </a:schemeClr>
                </a:solidFill>
              </a:rPr>
              <a:t>Pipe</a:t>
            </a:r>
          </a:p>
        </p:txBody>
      </p:sp>
    </p:spTree>
    <p:extLst>
      <p:ext uri="{BB962C8B-B14F-4D97-AF65-F5344CB8AC3E}">
        <p14:creationId xmlns:p14="http://schemas.microsoft.com/office/powerpoint/2010/main" val="352348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1:  Alignment with Relationships</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t>
            </a:r>
          </a:p>
        </p:txBody>
      </p:sp>
      <p:sp>
        <p:nvSpPr>
          <p:cNvPr id="3" name="Content Placeholder 2"/>
          <p:cNvSpPr>
            <a:spLocks noGrp="1"/>
          </p:cNvSpPr>
          <p:nvPr>
            <p:ph idx="1"/>
          </p:nvPr>
        </p:nvSpPr>
        <p:spPr/>
        <p:txBody>
          <a:bodyPr/>
          <a:lstStyle/>
          <a:p>
            <a:r>
              <a:rPr lang="en-US" sz="2400" dirty="0"/>
              <a:t>Make Proposed Cut(s)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2" descr="C:\Users\STEVE~1.SEI\AppData\Local\Temp\SNAGHTML56e92b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920"/>
          <a:stretch/>
        </p:blipFill>
        <p:spPr bwMode="auto">
          <a:xfrm>
            <a:off x="2057401" y="1981200"/>
            <a:ext cx="5029200" cy="41275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096000" y="2133600"/>
            <a:ext cx="2457143" cy="3580952"/>
          </a:xfrm>
          <a:prstGeom prst="rect">
            <a:avLst/>
          </a:prstGeom>
        </p:spPr>
      </p:pic>
    </p:spTree>
    <p:extLst>
      <p:ext uri="{BB962C8B-B14F-4D97-AF65-F5344CB8AC3E}">
        <p14:creationId xmlns:p14="http://schemas.microsoft.com/office/powerpoint/2010/main" val="1233208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t>
            </a:r>
          </a:p>
        </p:txBody>
      </p:sp>
      <p:sp>
        <p:nvSpPr>
          <p:cNvPr id="3" name="Content Placeholder 2"/>
          <p:cNvSpPr>
            <a:spLocks noGrp="1"/>
          </p:cNvSpPr>
          <p:nvPr>
            <p:ph idx="1"/>
          </p:nvPr>
        </p:nvSpPr>
        <p:spPr/>
        <p:txBody>
          <a:bodyPr>
            <a:normAutofit fontScale="77500" lnSpcReduction="20000"/>
          </a:bodyPr>
          <a:lstStyle/>
          <a:p>
            <a:r>
              <a:rPr lang="en-US" dirty="0"/>
              <a:t>To layout the proposed cut plane on the actual pipe:</a:t>
            </a:r>
          </a:p>
          <a:p>
            <a:pPr lvl="1"/>
            <a:r>
              <a:rPr lang="en-US" dirty="0"/>
              <a:t>“Create Frame on CUT”</a:t>
            </a:r>
          </a:p>
          <a:p>
            <a:pPr lvl="1"/>
            <a:r>
              <a:rPr lang="en-US" dirty="0"/>
              <a:t>Layout points or scribe a line using a watch window on this frame</a:t>
            </a:r>
          </a:p>
          <a:p>
            <a:r>
              <a:rPr lang="en-US" dirty="0"/>
              <a:t>Once the pipe is actually cut</a:t>
            </a:r>
          </a:p>
          <a:p>
            <a:pPr lvl="1"/>
            <a:r>
              <a:rPr lang="en-US" dirty="0"/>
              <a:t>Remeasure the end of the pipe</a:t>
            </a:r>
          </a:p>
          <a:p>
            <a:pPr lvl="1"/>
            <a:r>
              <a:rPr lang="en-US" dirty="0"/>
              <a:t>Define a Frame based on the pipe center and end plane</a:t>
            </a:r>
          </a:p>
          <a:p>
            <a:pPr lvl="1"/>
            <a:r>
              <a:rPr lang="en-US" dirty="0"/>
              <a:t>“Force CUT to Frame”</a:t>
            </a:r>
          </a:p>
          <a:p>
            <a:pPr lvl="1"/>
            <a:r>
              <a:rPr lang="en-US" dirty="0"/>
              <a:t>Re-run optimization with the “as cut” pipe end.</a:t>
            </a:r>
          </a:p>
          <a:p>
            <a:pPr lvl="1"/>
            <a:r>
              <a:rPr lang="en-US" dirty="0"/>
              <a:t>Solve for the necessary cut plane of the mating end.</a:t>
            </a:r>
          </a:p>
        </p:txBody>
      </p:sp>
    </p:spTree>
    <p:extLst>
      <p:ext uri="{BB962C8B-B14F-4D97-AF65-F5344CB8AC3E}">
        <p14:creationId xmlns:p14="http://schemas.microsoft.com/office/powerpoint/2010/main" val="2702116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super mar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803118" y="4548083"/>
            <a:ext cx="526251" cy="815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Constraints</a:t>
            </a:r>
          </a:p>
        </p:txBody>
      </p:sp>
      <p:pic>
        <p:nvPicPr>
          <p:cNvPr id="4" name="Content Placeholder 3"/>
          <p:cNvPicPr>
            <a:picLocks noGrp="1" noChangeAspect="1"/>
          </p:cNvPicPr>
          <p:nvPr>
            <p:ph idx="1"/>
          </p:nvPr>
        </p:nvPicPr>
        <p:blipFill>
          <a:blip r:embed="rId3"/>
          <a:stretch>
            <a:fillRect/>
          </a:stretch>
        </p:blipFill>
        <p:spPr>
          <a:xfrm>
            <a:off x="1981200" y="1981200"/>
            <a:ext cx="2560617" cy="3903893"/>
          </a:xfrm>
          <a:prstGeom prst="rect">
            <a:avLst/>
          </a:prstGeom>
        </p:spPr>
      </p:pic>
      <p:pic>
        <p:nvPicPr>
          <p:cNvPr id="7170" name="Picture 2" descr="C:\Users\STEVE~1.SEI\AppData\Local\Temp\SNAGHTML5cfd1c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655373" y="4431432"/>
            <a:ext cx="821741" cy="104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TEVE~1.SEI\AppData\Local\Temp\SNAGHTML5cfd1c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5914019" y="4431431"/>
            <a:ext cx="821741" cy="10488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1817" y="1981200"/>
            <a:ext cx="3579374" cy="1546577"/>
          </a:xfrm>
          <a:prstGeom prst="rect">
            <a:avLst/>
          </a:prstGeom>
          <a:noFill/>
        </p:spPr>
        <p:txBody>
          <a:bodyPr wrap="square" rtlCol="0">
            <a:spAutoFit/>
          </a:bodyPr>
          <a:lstStyle/>
          <a:p>
            <a:r>
              <a:rPr lang="en-US" sz="1350" dirty="0">
                <a:solidFill>
                  <a:schemeClr val="tx1">
                    <a:lumMod val="75000"/>
                    <a:lumOff val="25000"/>
                  </a:schemeClr>
                </a:solidFill>
              </a:rPr>
              <a:t>Axis Offset:  </a:t>
            </a:r>
          </a:p>
          <a:p>
            <a:endParaRPr lang="en-US" sz="1350" dirty="0">
              <a:solidFill>
                <a:schemeClr val="tx1">
                  <a:lumMod val="75000"/>
                  <a:lumOff val="25000"/>
                </a:schemeClr>
              </a:solidFill>
            </a:endParaRPr>
          </a:p>
          <a:p>
            <a:r>
              <a:rPr lang="en-US" sz="1350" dirty="0">
                <a:solidFill>
                  <a:schemeClr val="tx1">
                    <a:lumMod val="75000"/>
                    <a:lumOff val="25000"/>
                  </a:schemeClr>
                </a:solidFill>
              </a:rPr>
              <a:t>The importance of minimizing the mutual perpendicular midpoint between the two pipe segments (i.e. how “coaxial” the two pipe segments are). Larger values attempt to bring the segments closer together.</a:t>
            </a:r>
          </a:p>
        </p:txBody>
      </p:sp>
      <p:sp>
        <p:nvSpPr>
          <p:cNvPr id="8" name="Rectangle 7"/>
          <p:cNvSpPr/>
          <p:nvPr/>
        </p:nvSpPr>
        <p:spPr>
          <a:xfrm>
            <a:off x="2140888" y="3172110"/>
            <a:ext cx="1734670" cy="2985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144690" y="3463911"/>
            <a:ext cx="1734670" cy="2985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140888" y="2873585"/>
            <a:ext cx="1734670" cy="2985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4535202" y="1981200"/>
            <a:ext cx="3579374" cy="1131079"/>
          </a:xfrm>
          <a:prstGeom prst="rect">
            <a:avLst/>
          </a:prstGeom>
          <a:noFill/>
        </p:spPr>
        <p:txBody>
          <a:bodyPr wrap="square" rtlCol="0">
            <a:spAutoFit/>
          </a:bodyPr>
          <a:lstStyle/>
          <a:p>
            <a:r>
              <a:rPr lang="en-US" sz="1350" dirty="0">
                <a:solidFill>
                  <a:schemeClr val="tx1">
                    <a:lumMod val="75000"/>
                    <a:lumOff val="25000"/>
                  </a:schemeClr>
                </a:solidFill>
              </a:rPr>
              <a:t>Axis Alignment:  </a:t>
            </a:r>
          </a:p>
          <a:p>
            <a:endParaRPr lang="en-US" sz="1350" dirty="0">
              <a:solidFill>
                <a:schemeClr val="tx1">
                  <a:lumMod val="75000"/>
                  <a:lumOff val="25000"/>
                </a:schemeClr>
              </a:solidFill>
            </a:endParaRPr>
          </a:p>
          <a:p>
            <a:r>
              <a:rPr lang="en-US" sz="1350" dirty="0">
                <a:solidFill>
                  <a:schemeClr val="tx1">
                    <a:lumMod val="75000"/>
                    <a:lumOff val="25000"/>
                  </a:schemeClr>
                </a:solidFill>
              </a:rPr>
              <a:t>The importance of minimizing the angle between the two pipe segments. Larger values will force the pipe segments to be more parallel.</a:t>
            </a:r>
          </a:p>
        </p:txBody>
      </p:sp>
      <p:sp>
        <p:nvSpPr>
          <p:cNvPr id="13" name="TextBox 12"/>
          <p:cNvSpPr txBox="1"/>
          <p:nvPr/>
        </p:nvSpPr>
        <p:spPr>
          <a:xfrm>
            <a:off x="4541817" y="1981199"/>
            <a:ext cx="3579374" cy="1131079"/>
          </a:xfrm>
          <a:prstGeom prst="rect">
            <a:avLst/>
          </a:prstGeom>
          <a:noFill/>
        </p:spPr>
        <p:txBody>
          <a:bodyPr wrap="square" rtlCol="0">
            <a:spAutoFit/>
          </a:bodyPr>
          <a:lstStyle/>
          <a:p>
            <a:r>
              <a:rPr lang="en-US" sz="1350" dirty="0">
                <a:solidFill>
                  <a:schemeClr val="tx1">
                    <a:lumMod val="75000"/>
                    <a:lumOff val="25000"/>
                  </a:schemeClr>
                </a:solidFill>
              </a:rPr>
              <a:t>Center Pull:  </a:t>
            </a:r>
          </a:p>
          <a:p>
            <a:endParaRPr lang="en-US" sz="1350" dirty="0">
              <a:solidFill>
                <a:schemeClr val="tx1">
                  <a:lumMod val="75000"/>
                  <a:lumOff val="25000"/>
                </a:schemeClr>
              </a:solidFill>
            </a:endParaRPr>
          </a:p>
          <a:p>
            <a:r>
              <a:rPr lang="en-US" sz="1350" dirty="0">
                <a:solidFill>
                  <a:schemeClr val="tx1">
                    <a:lumMod val="75000"/>
                    <a:lumOff val="25000"/>
                  </a:schemeClr>
                </a:solidFill>
              </a:rPr>
              <a:t>The importance of overlapping the center of each pipe segment’s cut region (along the axis direction). Larger values assign more importance</a:t>
            </a:r>
          </a:p>
        </p:txBody>
      </p:sp>
    </p:spTree>
    <p:extLst>
      <p:ext uri="{BB962C8B-B14F-4D97-AF65-F5344CB8AC3E}">
        <p14:creationId xmlns:p14="http://schemas.microsoft.com/office/powerpoint/2010/main" val="2643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0" presetClass="path" presetSubtype="0" repeatCount="indefinite" accel="24667" decel="25000" autoRev="1" fill="hold" nodeType="withEffect">
                                  <p:stCondLst>
                                    <p:cond delay="0"/>
                                  </p:stCondLst>
                                  <p:endCondLst>
                                    <p:cond evt="onNext" delay="0">
                                      <p:tgtEl>
                                        <p:sldTgt/>
                                      </p:tgtEl>
                                    </p:cond>
                                  </p:endCondLst>
                                  <p:childTnLst>
                                    <p:animMotion origin="layout" path="M 0.00053 -0.00093 C 0.00053 0.05324 0.00079 0.11065 0.00105 0.16666 C 0.00079 0.05787 0.00066 -0.0507 0.00053 -0.15926 C 0.00066 -0.10533 0.00039 -0.05533 0.00053 -0.00093 Z " pathEditMode="relative" ptsTypes="AAAA">
                                      <p:cBhvr>
                                        <p:cTn id="12" dur="3000" fill="hold"/>
                                        <p:tgtEl>
                                          <p:spTgt spid="7"/>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8" presetClass="emph" presetSubtype="0" repeatCount="indefinite" autoRev="1" fill="remove" nodeType="withEffect">
                                  <p:stCondLst>
                                    <p:cond delay="0"/>
                                  </p:stCondLst>
                                  <p:endCondLst>
                                    <p:cond evt="onNext" delay="0">
                                      <p:tgtEl>
                                        <p:sldTgt/>
                                      </p:tgtEl>
                                    </p:cond>
                                  </p:endCondLst>
                                  <p:childTnLst>
                                    <p:animRot by="600000">
                                      <p:cBhvr>
                                        <p:cTn id="30" dur="2000" fill="hold"/>
                                        <p:tgtEl>
                                          <p:spTgt spid="7"/>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0" presetClass="path" presetSubtype="0" repeatCount="indefinite" accel="50000" decel="50000" fill="hold" nodeType="withEffect">
                                  <p:stCondLst>
                                    <p:cond delay="0"/>
                                  </p:stCondLst>
                                  <p:endCondLst>
                                    <p:cond evt="onNext" delay="0">
                                      <p:tgtEl>
                                        <p:sldTgt/>
                                      </p:tgtEl>
                                    </p:cond>
                                  </p:endCondLst>
                                  <p:childTnLst>
                                    <p:animMotion origin="layout" path="M 0.00053 0.00092 L -0.02447 1.85185E-6 L 0.02396 1.85185E-6 L 0.00053 0.00092 Z " pathEditMode="relative" ptsTypes="AAAA">
                                      <p:cBhvr>
                                        <p:cTn id="48" dur="3000" fill="hold"/>
                                        <p:tgtEl>
                                          <p:spTgt spid="7"/>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par>
                          <p:cTn id="59" fill="hold">
                            <p:stCondLst>
                              <p:cond delay="500"/>
                            </p:stCondLst>
                            <p:childTnLst>
                              <p:par>
                                <p:cTn id="60" presetID="1" presetClass="entr" presetSubtype="0" fill="hold" nodeType="afterEffect">
                                  <p:stCondLst>
                                    <p:cond delay="0"/>
                                  </p:stCondLst>
                                  <p:childTnLst>
                                    <p:set>
                                      <p:cBhvr>
                                        <p:cTn id="61" dur="1" fill="hold">
                                          <p:stCondLst>
                                            <p:cond delay="0"/>
                                          </p:stCondLst>
                                        </p:cTn>
                                        <p:tgtEl>
                                          <p:spTgt spid="7172"/>
                                        </p:tgtEl>
                                        <p:attrNameLst>
                                          <p:attrName>style.visibility</p:attrName>
                                        </p:attrNameLst>
                                      </p:cBhvr>
                                      <p:to>
                                        <p:strVal val="visible"/>
                                      </p:to>
                                    </p:set>
                                  </p:childTnLst>
                                </p:cTn>
                              </p:par>
                              <p:par>
                                <p:cTn id="62" presetID="42" presetClass="path" presetSubtype="0" accel="50000" decel="50000" fill="hold" nodeType="withEffect">
                                  <p:stCondLst>
                                    <p:cond delay="0"/>
                                  </p:stCondLst>
                                  <p:childTnLst>
                                    <p:animMotion origin="layout" path="M -3.95833E-6 1.85185E-6 L 0.1017 1.85185E-6 " pathEditMode="relative" rAng="0" ptsTypes="AA">
                                      <p:cBhvr>
                                        <p:cTn id="63" dur="2000" fill="hold"/>
                                        <p:tgtEl>
                                          <p:spTgt spid="7172"/>
                                        </p:tgtEl>
                                        <p:attrNameLst>
                                          <p:attrName>ppt_x</p:attrName>
                                          <p:attrName>ppt_y</p:attrName>
                                        </p:attrNameLst>
                                      </p:cBhvr>
                                      <p:rCtr x="50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animBg="1"/>
      <p:bldP spid="8" grpId="1" animBg="1"/>
      <p:bldP spid="10" grpId="0" animBg="1"/>
      <p:bldP spid="10" grpId="1" animBg="1"/>
      <p:bldP spid="11" grpId="0" animBg="1"/>
      <p:bldP spid="11" grpId="1" animBg="1"/>
      <p:bldP spid="12" grpId="0"/>
      <p:bldP spid="12" grpId="1"/>
      <p:bldP spid="13" grpId="0"/>
      <p:bldP spid="1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STEVE~1.SEI\AppData\Local\Temp\SNAGHTML664fa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326" y="3029782"/>
            <a:ext cx="3168134" cy="296373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STEVE~1.SEI\AppData\Local\Temp\SNAGHTML64fb18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615" y="3248780"/>
            <a:ext cx="3466690" cy="28741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65617" y="1981200"/>
            <a:ext cx="3579374" cy="3416320"/>
          </a:xfrm>
          <a:prstGeom prst="rect">
            <a:avLst/>
          </a:prstGeom>
          <a:noFill/>
        </p:spPr>
        <p:txBody>
          <a:bodyPr wrap="square" rtlCol="0">
            <a:spAutoFit/>
          </a:bodyPr>
          <a:lstStyle/>
          <a:p>
            <a:pPr defTabSz="685800">
              <a:defRPr/>
            </a:pPr>
            <a:r>
              <a:rPr lang="en-US" sz="1350" kern="0" dirty="0">
                <a:solidFill>
                  <a:schemeClr val="tx1">
                    <a:lumMod val="75000"/>
                    <a:lumOff val="25000"/>
                  </a:schemeClr>
                </a:solidFill>
              </a:rPr>
              <a:t>Weight:  </a:t>
            </a:r>
          </a:p>
          <a:p>
            <a:endParaRPr lang="en-US" sz="1350" dirty="0">
              <a:solidFill>
                <a:schemeClr val="tx1">
                  <a:lumMod val="75000"/>
                  <a:lumOff val="25000"/>
                </a:schemeClr>
              </a:solidFill>
            </a:endParaRPr>
          </a:p>
          <a:p>
            <a:r>
              <a:rPr lang="en-US" sz="1350" dirty="0">
                <a:solidFill>
                  <a:schemeClr val="tx1">
                    <a:lumMod val="75000"/>
                    <a:lumOff val="25000"/>
                  </a:schemeClr>
                </a:solidFill>
              </a:rPr>
              <a:t>The importance of having sufficient material for the weld. A value of zero implies that the solution does not care if there is sufficient material for the weld.</a:t>
            </a:r>
          </a:p>
          <a:p>
            <a:endParaRPr lang="en-US" sz="1350" dirty="0">
              <a:solidFill>
                <a:schemeClr val="tx1">
                  <a:lumMod val="75000"/>
                  <a:lumOff val="25000"/>
                </a:schemeClr>
              </a:solidFill>
            </a:endParaRPr>
          </a:p>
          <a:p>
            <a:r>
              <a:rPr lang="en-US" sz="1350" dirty="0">
                <a:solidFill>
                  <a:schemeClr val="tx1">
                    <a:lumMod val="75000"/>
                    <a:lumOff val="25000"/>
                  </a:schemeClr>
                </a:solidFill>
              </a:rPr>
              <a:t>Static Offset:</a:t>
            </a:r>
          </a:p>
          <a:p>
            <a:endParaRPr lang="en-US" sz="1350" dirty="0">
              <a:solidFill>
                <a:schemeClr val="tx1">
                  <a:lumMod val="75000"/>
                  <a:lumOff val="25000"/>
                </a:schemeClr>
              </a:solidFill>
            </a:endParaRPr>
          </a:p>
          <a:p>
            <a:r>
              <a:rPr lang="en-US" sz="1350" dirty="0">
                <a:solidFill>
                  <a:schemeClr val="tx1">
                    <a:lumMod val="75000"/>
                    <a:lumOff val="25000"/>
                  </a:schemeClr>
                </a:solidFill>
              </a:rPr>
              <a:t>A value that controls “how bad” the solution gets when there is insufficient material for the weld. Higher values assign a larger penalty to having insufficient material, effectively ensuring that material requirement is more crucial in the eyes of the solution.</a:t>
            </a:r>
          </a:p>
          <a:p>
            <a:endParaRPr lang="en-US" sz="1350" dirty="0"/>
          </a:p>
        </p:txBody>
      </p:sp>
      <p:sp>
        <p:nvSpPr>
          <p:cNvPr id="2" name="Title 1"/>
          <p:cNvSpPr>
            <a:spLocks noGrp="1"/>
          </p:cNvSpPr>
          <p:nvPr>
            <p:ph type="title"/>
          </p:nvPr>
        </p:nvSpPr>
        <p:spPr/>
        <p:txBody>
          <a:bodyPr/>
          <a:lstStyle/>
          <a:p>
            <a:r>
              <a:rPr lang="en-US" dirty="0"/>
              <a:t>Constraints</a:t>
            </a:r>
          </a:p>
        </p:txBody>
      </p:sp>
      <p:pic>
        <p:nvPicPr>
          <p:cNvPr id="4" name="Content Placeholder 3"/>
          <p:cNvPicPr>
            <a:picLocks noGrp="1" noChangeAspect="1"/>
          </p:cNvPicPr>
          <p:nvPr>
            <p:ph idx="1"/>
          </p:nvPr>
        </p:nvPicPr>
        <p:blipFill>
          <a:blip r:embed="rId4"/>
          <a:stretch>
            <a:fillRect/>
          </a:stretch>
        </p:blipFill>
        <p:spPr>
          <a:xfrm>
            <a:off x="1905000" y="1981200"/>
            <a:ext cx="2560617" cy="3903893"/>
          </a:xfrm>
          <a:prstGeom prst="rect">
            <a:avLst/>
          </a:prstGeom>
        </p:spPr>
      </p:pic>
      <p:sp>
        <p:nvSpPr>
          <p:cNvPr id="8" name="Rectangle 7"/>
          <p:cNvSpPr/>
          <p:nvPr/>
        </p:nvSpPr>
        <p:spPr>
          <a:xfrm>
            <a:off x="2119709" y="4511651"/>
            <a:ext cx="1734670" cy="2985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sp>
        <p:nvSpPr>
          <p:cNvPr id="11" name="Rectangle 10"/>
          <p:cNvSpPr/>
          <p:nvPr/>
        </p:nvSpPr>
        <p:spPr>
          <a:xfrm>
            <a:off x="2119709" y="4213127"/>
            <a:ext cx="1734670" cy="2985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sp>
        <p:nvSpPr>
          <p:cNvPr id="14" name="Rectangle 13"/>
          <p:cNvSpPr/>
          <p:nvPr/>
        </p:nvSpPr>
        <p:spPr>
          <a:xfrm>
            <a:off x="2119709" y="5145064"/>
            <a:ext cx="1919552" cy="2997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sp>
        <p:nvSpPr>
          <p:cNvPr id="15" name="Rectangle 14"/>
          <p:cNvSpPr/>
          <p:nvPr/>
        </p:nvSpPr>
        <p:spPr>
          <a:xfrm>
            <a:off x="2119709" y="4846539"/>
            <a:ext cx="1919552" cy="2997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sp>
        <p:nvSpPr>
          <p:cNvPr id="16" name="TextBox 15"/>
          <p:cNvSpPr txBox="1"/>
          <p:nvPr/>
        </p:nvSpPr>
        <p:spPr>
          <a:xfrm>
            <a:off x="4465616" y="1968875"/>
            <a:ext cx="3579374" cy="1754326"/>
          </a:xfrm>
          <a:prstGeom prst="rect">
            <a:avLst/>
          </a:prstGeom>
          <a:noFill/>
        </p:spPr>
        <p:txBody>
          <a:bodyPr wrap="square" rtlCol="0">
            <a:spAutoFit/>
          </a:bodyPr>
          <a:lstStyle/>
          <a:p>
            <a:pPr defTabSz="685800">
              <a:defRPr/>
            </a:pPr>
            <a:r>
              <a:rPr lang="en-US" sz="1350" kern="0" dirty="0">
                <a:solidFill>
                  <a:schemeClr val="tx1">
                    <a:lumMod val="75000"/>
                    <a:lumOff val="25000"/>
                  </a:schemeClr>
                </a:solidFill>
              </a:rPr>
              <a:t>Constrain Cut to Region at OD:</a:t>
            </a:r>
          </a:p>
          <a:p>
            <a:endParaRPr lang="en-US" sz="1350" dirty="0">
              <a:solidFill>
                <a:schemeClr val="tx1">
                  <a:lumMod val="75000"/>
                  <a:lumOff val="25000"/>
                </a:schemeClr>
              </a:solidFill>
            </a:endParaRPr>
          </a:p>
          <a:p>
            <a:r>
              <a:rPr lang="en-US" sz="1350" dirty="0">
                <a:solidFill>
                  <a:schemeClr val="tx1">
                    <a:lumMod val="75000"/>
                    <a:lumOff val="25000"/>
                  </a:schemeClr>
                </a:solidFill>
              </a:rPr>
              <a:t>If checked, ensures that the cut angle at the outer diameter does not cause the cut plane to exceed the defined region. If unchecked, this restriction is ignored.</a:t>
            </a:r>
            <a:endParaRPr lang="en-US" sz="1350" kern="0" dirty="0">
              <a:solidFill>
                <a:schemeClr val="tx1">
                  <a:lumMod val="75000"/>
                  <a:lumOff val="25000"/>
                </a:schemeClr>
              </a:solidFill>
            </a:endParaRPr>
          </a:p>
          <a:p>
            <a:endParaRPr lang="en-US" sz="1350" dirty="0">
              <a:solidFill>
                <a:schemeClr val="tx1">
                  <a:lumMod val="75000"/>
                  <a:lumOff val="25000"/>
                </a:schemeClr>
              </a:solidFill>
            </a:endParaRPr>
          </a:p>
          <a:p>
            <a:endParaRPr lang="en-US" sz="1350" dirty="0"/>
          </a:p>
        </p:txBody>
      </p:sp>
      <p:sp>
        <p:nvSpPr>
          <p:cNvPr id="17" name="TextBox 16"/>
          <p:cNvSpPr txBox="1"/>
          <p:nvPr/>
        </p:nvSpPr>
        <p:spPr>
          <a:xfrm>
            <a:off x="4465616" y="1974606"/>
            <a:ext cx="3579374" cy="1962076"/>
          </a:xfrm>
          <a:prstGeom prst="rect">
            <a:avLst/>
          </a:prstGeom>
          <a:noFill/>
        </p:spPr>
        <p:txBody>
          <a:bodyPr wrap="square" rtlCol="0">
            <a:spAutoFit/>
          </a:bodyPr>
          <a:lstStyle/>
          <a:p>
            <a:pPr defTabSz="685800">
              <a:defRPr/>
            </a:pPr>
            <a:r>
              <a:rPr lang="en-US" sz="1350" kern="0" dirty="0">
                <a:solidFill>
                  <a:schemeClr val="tx1">
                    <a:lumMod val="75000"/>
                    <a:lumOff val="25000"/>
                  </a:schemeClr>
                </a:solidFill>
              </a:rPr>
              <a:t>Constrain Cut so ID/OD Overlap:</a:t>
            </a:r>
          </a:p>
          <a:p>
            <a:endParaRPr lang="en-US" sz="1350" dirty="0"/>
          </a:p>
          <a:p>
            <a:r>
              <a:rPr lang="en-US" sz="1350" dirty="0">
                <a:solidFill>
                  <a:schemeClr val="tx1">
                    <a:lumMod val="75000"/>
                    <a:lumOff val="25000"/>
                  </a:schemeClr>
                </a:solidFill>
              </a:rPr>
              <a:t>If enabled, the inner diameter/outer diameter values for the pipes are used to ensure that </a:t>
            </a:r>
          </a:p>
          <a:p>
            <a:r>
              <a:rPr lang="en-US" sz="1350" dirty="0">
                <a:solidFill>
                  <a:schemeClr val="tx1">
                    <a:lumMod val="75000"/>
                    <a:lumOff val="25000"/>
                  </a:schemeClr>
                </a:solidFill>
              </a:rPr>
              <a:t>there is sufficient material based on the angle of alignment.</a:t>
            </a:r>
          </a:p>
          <a:p>
            <a:endParaRPr lang="en-US" sz="1350" dirty="0"/>
          </a:p>
          <a:p>
            <a:endParaRPr lang="en-US" sz="1350" dirty="0">
              <a:solidFill>
                <a:schemeClr val="tx1">
                  <a:lumMod val="75000"/>
                  <a:lumOff val="25000"/>
                </a:schemeClr>
              </a:solidFill>
            </a:endParaRPr>
          </a:p>
          <a:p>
            <a:endParaRPr lang="en-US" sz="1350" dirty="0"/>
          </a:p>
        </p:txBody>
      </p:sp>
      <p:sp>
        <p:nvSpPr>
          <p:cNvPr id="19" name="Left Bracket 18"/>
          <p:cNvSpPr/>
          <p:nvPr/>
        </p:nvSpPr>
        <p:spPr>
          <a:xfrm rot="16409284">
            <a:off x="6318141" y="4978852"/>
            <a:ext cx="217715" cy="984231"/>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0" name="TextBox 19"/>
          <p:cNvSpPr txBox="1"/>
          <p:nvPr/>
        </p:nvSpPr>
        <p:spPr>
          <a:xfrm rot="186956">
            <a:off x="5541141" y="5572552"/>
            <a:ext cx="1716379" cy="300082"/>
          </a:xfrm>
          <a:prstGeom prst="rect">
            <a:avLst/>
          </a:prstGeom>
          <a:noFill/>
        </p:spPr>
        <p:txBody>
          <a:bodyPr wrap="square" rtlCol="0">
            <a:spAutoFit/>
          </a:bodyPr>
          <a:lstStyle/>
          <a:p>
            <a:r>
              <a:rPr lang="en-US" sz="1350" dirty="0">
                <a:solidFill>
                  <a:schemeClr val="tx1">
                    <a:lumMod val="75000"/>
                    <a:lumOff val="25000"/>
                  </a:schemeClr>
                </a:solidFill>
              </a:rPr>
              <a:t>Allowable Cut Region</a:t>
            </a:r>
          </a:p>
        </p:txBody>
      </p:sp>
      <p:sp>
        <p:nvSpPr>
          <p:cNvPr id="6" name="Multiplication Sign 5"/>
          <p:cNvSpPr/>
          <p:nvPr/>
        </p:nvSpPr>
        <p:spPr>
          <a:xfrm>
            <a:off x="5158651" y="3736882"/>
            <a:ext cx="1867581" cy="17787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7165763" y="5406978"/>
            <a:ext cx="478367" cy="300082"/>
          </a:xfrm>
          <a:prstGeom prst="rect">
            <a:avLst/>
          </a:prstGeom>
          <a:noFill/>
        </p:spPr>
        <p:txBody>
          <a:bodyPr wrap="square" rtlCol="0">
            <a:spAutoFit/>
          </a:bodyPr>
          <a:lstStyle/>
          <a:p>
            <a:r>
              <a:rPr lang="en-US" sz="1350" dirty="0">
                <a:solidFill>
                  <a:schemeClr val="tx1">
                    <a:lumMod val="75000"/>
                    <a:lumOff val="25000"/>
                  </a:schemeClr>
                </a:solidFill>
              </a:rPr>
              <a:t>Gap</a:t>
            </a:r>
          </a:p>
        </p:txBody>
      </p:sp>
      <p:cxnSp>
        <p:nvCxnSpPr>
          <p:cNvPr id="18" name="Straight Arrow Connector 17"/>
          <p:cNvCxnSpPr/>
          <p:nvPr/>
        </p:nvCxnSpPr>
        <p:spPr>
          <a:xfrm flipH="1" flipV="1">
            <a:off x="6399330" y="4874859"/>
            <a:ext cx="794744" cy="6706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08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8194"/>
                                        </p:tgtEl>
                                        <p:attrNameLst>
                                          <p:attrName>style.visibility</p:attrName>
                                        </p:attrNameLst>
                                      </p:cBhvr>
                                      <p:to>
                                        <p:strVal val="visible"/>
                                      </p:to>
                                    </p:set>
                                    <p:animEffect transition="in" filter="fade">
                                      <p:cBhvr>
                                        <p:cTn id="41" dur="500"/>
                                        <p:tgtEl>
                                          <p:spTgt spid="819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8194"/>
                                        </p:tgtEl>
                                      </p:cBhvr>
                                    </p:animEffect>
                                    <p:set>
                                      <p:cBhvr>
                                        <p:cTn id="65" dur="1" fill="hold">
                                          <p:stCondLst>
                                            <p:cond delay="499"/>
                                          </p:stCondLst>
                                        </p:cTn>
                                        <p:tgtEl>
                                          <p:spTgt spid="8194"/>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nodeType="withEffect">
                                  <p:stCondLst>
                                    <p:cond delay="0"/>
                                  </p:stCondLst>
                                  <p:childTnLst>
                                    <p:set>
                                      <p:cBhvr>
                                        <p:cTn id="78" dur="1" fill="hold">
                                          <p:stCondLst>
                                            <p:cond delay="0"/>
                                          </p:stCondLst>
                                        </p:cTn>
                                        <p:tgtEl>
                                          <p:spTgt spid="8196"/>
                                        </p:tgtEl>
                                        <p:attrNameLst>
                                          <p:attrName>style.visibility</p:attrName>
                                        </p:attrNameLst>
                                      </p:cBhvr>
                                      <p:to>
                                        <p:strVal val="visible"/>
                                      </p:to>
                                    </p:set>
                                    <p:animEffect transition="in" filter="fade">
                                      <p:cBhvr>
                                        <p:cTn id="79" dur="500"/>
                                        <p:tgtEl>
                                          <p:spTgt spid="8196"/>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2" nodeType="click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p:cTn id="92" dur="500" fill="hold"/>
                                        <p:tgtEl>
                                          <p:spTgt spid="6"/>
                                        </p:tgtEl>
                                        <p:attrNameLst>
                                          <p:attrName>ppt_w</p:attrName>
                                        </p:attrNameLst>
                                      </p:cBhvr>
                                      <p:tavLst>
                                        <p:tav tm="0">
                                          <p:val>
                                            <p:fltVal val="0"/>
                                          </p:val>
                                        </p:tav>
                                        <p:tav tm="100000">
                                          <p:val>
                                            <p:strVal val="#ppt_w"/>
                                          </p:val>
                                        </p:tav>
                                      </p:tavLst>
                                    </p:anim>
                                    <p:anim calcmode="lin" valueType="num">
                                      <p:cBhvr>
                                        <p:cTn id="93" dur="500" fill="hold"/>
                                        <p:tgtEl>
                                          <p:spTgt spid="6"/>
                                        </p:tgtEl>
                                        <p:attrNameLst>
                                          <p:attrName>ppt_h</p:attrName>
                                        </p:attrNameLst>
                                      </p:cBhvr>
                                      <p:tavLst>
                                        <p:tav tm="0">
                                          <p:val>
                                            <p:fltVal val="0"/>
                                          </p:val>
                                        </p:tav>
                                        <p:tav tm="100000">
                                          <p:val>
                                            <p:strVal val="#ppt_h"/>
                                          </p:val>
                                        </p:tav>
                                      </p:tavLst>
                                    </p:anim>
                                    <p:animEffect transition="in" filter="fade">
                                      <p:cBhvr>
                                        <p:cTn id="94" dur="500"/>
                                        <p:tgtEl>
                                          <p:spTgt spid="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7"/>
                                        </p:tgtEl>
                                      </p:cBhvr>
                                    </p:animEffect>
                                    <p:set>
                                      <p:cBhvr>
                                        <p:cTn id="10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animBg="1"/>
      <p:bldP spid="8" grpId="1" animBg="1"/>
      <p:bldP spid="11" grpId="0" animBg="1"/>
      <p:bldP spid="11" grpId="1" animBg="1"/>
      <p:bldP spid="14" grpId="0" animBg="1"/>
      <p:bldP spid="14" grpId="1" animBg="1"/>
      <p:bldP spid="15" grpId="0" animBg="1"/>
      <p:bldP spid="15" grpId="1" animBg="1"/>
      <p:bldP spid="16" grpId="0"/>
      <p:bldP spid="16" grpId="1"/>
      <p:bldP spid="17" grpId="0"/>
      <p:bldP spid="17" grpId="1"/>
      <p:bldP spid="19" grpId="0" animBg="1"/>
      <p:bldP spid="19" grpId="1" animBg="1"/>
      <p:bldP spid="20" grpId="0"/>
      <p:bldP spid="20" grpId="1"/>
      <p:bldP spid="6" grpId="0" animBg="1"/>
      <p:bldP spid="6" grpId="1" animBg="1"/>
      <p:bldP spid="6" grpId="2" animBg="1"/>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3517555" y="1600200"/>
            <a:ext cx="5621266" cy="3121782"/>
          </a:xfrm>
          <a:prstGeom prst="rect">
            <a:avLst/>
          </a:prstGeom>
        </p:spPr>
      </p:pic>
      <p:sp>
        <p:nvSpPr>
          <p:cNvPr id="14" name="Rectangle: Rounded Corners 13"/>
          <p:cNvSpPr/>
          <p:nvPr/>
        </p:nvSpPr>
        <p:spPr>
          <a:xfrm>
            <a:off x="3962400" y="4267200"/>
            <a:ext cx="1342238" cy="302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Straight AT</a:t>
            </a:r>
          </a:p>
        </p:txBody>
      </p:sp>
      <p:pic>
        <p:nvPicPr>
          <p:cNvPr id="15" name="Picture 14"/>
          <p:cNvPicPr>
            <a:picLocks noChangeAspect="1"/>
          </p:cNvPicPr>
          <p:nvPr/>
        </p:nvPicPr>
        <p:blipFill>
          <a:blip r:embed="rId3"/>
          <a:stretch>
            <a:fillRect/>
          </a:stretch>
        </p:blipFill>
        <p:spPr>
          <a:xfrm>
            <a:off x="6096001" y="4275465"/>
            <a:ext cx="2603049" cy="377985"/>
          </a:xfrm>
          <a:prstGeom prst="rect">
            <a:avLst/>
          </a:prstGeom>
        </p:spPr>
      </p:pic>
      <p:pic>
        <p:nvPicPr>
          <p:cNvPr id="16" name="Picture 15"/>
          <p:cNvPicPr>
            <a:picLocks noChangeAspect="1"/>
          </p:cNvPicPr>
          <p:nvPr/>
        </p:nvPicPr>
        <p:blipFill>
          <a:blip r:embed="rId4"/>
          <a:stretch>
            <a:fillRect/>
          </a:stretch>
        </p:blipFill>
        <p:spPr>
          <a:xfrm>
            <a:off x="5550245" y="2999188"/>
            <a:ext cx="286537" cy="1012024"/>
          </a:xfrm>
          <a:prstGeom prst="rect">
            <a:avLst/>
          </a:prstGeom>
        </p:spPr>
      </p:pic>
      <p:sp>
        <p:nvSpPr>
          <p:cNvPr id="17" name="Rectangle: Rounded Corners 16"/>
          <p:cNvSpPr/>
          <p:nvPr/>
        </p:nvSpPr>
        <p:spPr>
          <a:xfrm rot="2926098">
            <a:off x="4959992" y="2151562"/>
            <a:ext cx="689291" cy="227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t>Straight 45C</a:t>
            </a:r>
          </a:p>
        </p:txBody>
      </p:sp>
      <p:sp>
        <p:nvSpPr>
          <p:cNvPr id="5" name="Title 4"/>
          <p:cNvSpPr>
            <a:spLocks noGrp="1"/>
          </p:cNvSpPr>
          <p:nvPr>
            <p:ph type="title"/>
          </p:nvPr>
        </p:nvSpPr>
        <p:spPr/>
        <p:txBody>
          <a:bodyPr>
            <a:normAutofit/>
          </a:bodyPr>
          <a:lstStyle/>
          <a:p>
            <a:r>
              <a:rPr lang="en-US" sz="2800" dirty="0"/>
              <a:t>Demo 3:  Pipe Relationships</a:t>
            </a:r>
          </a:p>
        </p:txBody>
      </p:sp>
      <p:sp>
        <p:nvSpPr>
          <p:cNvPr id="7" name="Text Placeholder 6"/>
          <p:cNvSpPr>
            <a:spLocks noGrp="1"/>
          </p:cNvSpPr>
          <p:nvPr>
            <p:ph type="body" sz="half" idx="2"/>
          </p:nvPr>
        </p:nvSpPr>
        <p:spPr/>
        <p:txBody>
          <a:bodyPr/>
          <a:lstStyle/>
          <a:p>
            <a:r>
              <a:rPr lang="en-US" sz="1600" dirty="0"/>
              <a:t>Goal:  </a:t>
            </a:r>
          </a:p>
          <a:p>
            <a:r>
              <a:rPr lang="en-US" sz="1600" dirty="0"/>
              <a:t>Connect the 3 fixed couplings using:</a:t>
            </a:r>
          </a:p>
          <a:p>
            <a:pPr marL="342900" indent="-342900">
              <a:buFont typeface="+mj-lt"/>
              <a:buAutoNum type="arabicPeriod"/>
            </a:pPr>
            <a:r>
              <a:rPr lang="en-US" sz="1600" dirty="0"/>
              <a:t>1 “T” coupling</a:t>
            </a:r>
          </a:p>
          <a:p>
            <a:pPr marL="342900" indent="-342900">
              <a:buFont typeface="+mj-lt"/>
              <a:buAutoNum type="arabicPeriod"/>
            </a:pPr>
            <a:r>
              <a:rPr lang="en-US" sz="1600" dirty="0"/>
              <a:t>1 “45” coupling</a:t>
            </a:r>
          </a:p>
          <a:p>
            <a:pPr marL="342900" indent="-342900">
              <a:buFont typeface="+mj-lt"/>
              <a:buAutoNum type="arabicPeriod"/>
            </a:pPr>
            <a:r>
              <a:rPr lang="en-US" sz="1600" dirty="0"/>
              <a:t>4 Straight Pipes</a:t>
            </a:r>
          </a:p>
          <a:p>
            <a:pPr marL="342900" indent="-342900">
              <a:buFont typeface="+mj-lt"/>
              <a:buAutoNum type="arabicPeriod"/>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fld id="{75568653-CFA4-4932-AEC3-3DE3699ED458}" type="datetime1">
              <a:rPr lang="en-US" smtClean="0"/>
              <a:t>4/24/2017</a:t>
            </a:fld>
            <a:endParaRPr lang="en-US"/>
          </a:p>
        </p:txBody>
      </p:sp>
      <p:sp>
        <p:nvSpPr>
          <p:cNvPr id="2" name="Rectangle 1"/>
          <p:cNvSpPr/>
          <p:nvPr/>
        </p:nvSpPr>
        <p:spPr>
          <a:xfrm>
            <a:off x="5181601" y="3542397"/>
            <a:ext cx="1828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00021" y="1143000"/>
            <a:ext cx="5638800" cy="403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81601" y="2113554"/>
            <a:ext cx="1828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0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par>
                                <p:cTn id="15" presetID="10" presetClass="exit" presetSubtype="0" fill="hold" grpId="0" nodeType="with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xit" presetSubtype="0" fill="hold" grpId="0"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 grpId="0" animBg="1"/>
      <p:bldP spid="3"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pic>
        <p:nvPicPr>
          <p:cNvPr id="4" name="Content Placeholder 3"/>
          <p:cNvPicPr>
            <a:picLocks noGrp="1" noChangeAspect="1"/>
          </p:cNvPicPr>
          <p:nvPr>
            <p:ph idx="1"/>
          </p:nvPr>
        </p:nvPicPr>
        <p:blipFill>
          <a:blip r:embed="rId2"/>
          <a:stretch>
            <a:fillRect/>
          </a:stretch>
        </p:blipFill>
        <p:spPr>
          <a:xfrm>
            <a:off x="1447800" y="1752600"/>
            <a:ext cx="6629400" cy="4193700"/>
          </a:xfrm>
          <a:prstGeom prst="rect">
            <a:avLst/>
          </a:prstGeom>
        </p:spPr>
      </p:pic>
    </p:spTree>
    <p:extLst>
      <p:ext uri="{BB962C8B-B14F-4D97-AF65-F5344CB8AC3E}">
        <p14:creationId xmlns:p14="http://schemas.microsoft.com/office/powerpoint/2010/main" val="2769452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 Relationship Tips</a:t>
            </a:r>
          </a:p>
        </p:txBody>
      </p:sp>
      <p:sp>
        <p:nvSpPr>
          <p:cNvPr id="3" name="Content Placeholder 2"/>
          <p:cNvSpPr>
            <a:spLocks noGrp="1"/>
          </p:cNvSpPr>
          <p:nvPr>
            <p:ph idx="1"/>
          </p:nvPr>
        </p:nvSpPr>
        <p:spPr/>
        <p:txBody>
          <a:bodyPr>
            <a:normAutofit fontScale="55000" lnSpcReduction="20000"/>
          </a:bodyPr>
          <a:lstStyle/>
          <a:p>
            <a:r>
              <a:rPr lang="en-US" dirty="0"/>
              <a:t>If both ends of a pipe need cut, define each end with its own object.</a:t>
            </a:r>
          </a:p>
          <a:p>
            <a:r>
              <a:rPr lang="en-US" dirty="0"/>
              <a:t>The object type used to build the Pipe Relationship doesn’t matter as long as position and orientation are defined</a:t>
            </a:r>
          </a:p>
          <a:p>
            <a:r>
              <a:rPr lang="en-US" dirty="0"/>
              <a:t>The direction of the objects used in the pipe relationship should both point to the cut plane (intersection)</a:t>
            </a:r>
          </a:p>
          <a:p>
            <a:r>
              <a:rPr lang="en-US" dirty="0"/>
              <a:t>Once a solution is found, the rendered pipe will be solid where material remains, and wireframe where material was removed.  If the cut happened on the wrong side, flip the orientation of the defining object.</a:t>
            </a:r>
          </a:p>
          <a:p>
            <a:r>
              <a:rPr lang="en-US" dirty="0"/>
              <a:t>If a valid cut plane isn’t found but seems to be possible, try changing the OD/ID values of one pipe end so that it doesn’t exactly match the mating pipe, or uncheck “Constrain Cut so ID/OD Overlap”</a:t>
            </a:r>
          </a:p>
          <a:p>
            <a:r>
              <a:rPr lang="en-US" dirty="0"/>
              <a:t>Isolate each independently moving entity in its own collection.  During optimization, use “Move Collections by Minimizing Relationships”.</a:t>
            </a:r>
          </a:p>
        </p:txBody>
      </p:sp>
    </p:spTree>
    <p:extLst>
      <p:ext uri="{BB962C8B-B14F-4D97-AF65-F5344CB8AC3E}">
        <p14:creationId xmlns:p14="http://schemas.microsoft.com/office/powerpoint/2010/main" val="1259618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254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 1: Plant a Tree</a:t>
            </a:r>
          </a:p>
        </p:txBody>
      </p:sp>
      <p:pic>
        <p:nvPicPr>
          <p:cNvPr id="2" name="Content Placeholder 1"/>
          <p:cNvPicPr>
            <a:picLocks noGrp="1" noChangeAspect="1"/>
          </p:cNvPicPr>
          <p:nvPr>
            <p:ph idx="1"/>
          </p:nvPr>
        </p:nvPicPr>
        <p:blipFill>
          <a:blip r:embed="rId2"/>
          <a:stretch>
            <a:fillRect/>
          </a:stretch>
        </p:blipFill>
        <p:spPr>
          <a:xfrm>
            <a:off x="3814310" y="533400"/>
            <a:ext cx="4791980" cy="5592763"/>
          </a:xfrm>
          <a:prstGeom prst="rect">
            <a:avLst/>
          </a:prstGeom>
        </p:spPr>
      </p:pic>
      <p:sp>
        <p:nvSpPr>
          <p:cNvPr id="7" name="Text Placeholder 6"/>
          <p:cNvSpPr>
            <a:spLocks noGrp="1"/>
          </p:cNvSpPr>
          <p:nvPr>
            <p:ph type="body" sz="half" idx="2"/>
          </p:nvPr>
        </p:nvSpPr>
        <p:spPr/>
        <p:txBody>
          <a:bodyPr/>
          <a:lstStyle/>
          <a:p>
            <a:r>
              <a:rPr lang="en-US" dirty="0"/>
              <a:t>Goal:  Put the base of the tree in the existing hole.  Align the trunk to be normal to the ground.</a:t>
            </a:r>
          </a:p>
          <a:p>
            <a:endParaRPr lang="en-US" dirty="0"/>
          </a:p>
          <a:p>
            <a:r>
              <a:rPr lang="en-US" dirty="0"/>
              <a:t>Arbor Day is Friday, April 28</a:t>
            </a:r>
            <a:r>
              <a:rPr lang="en-US" baseline="30000" dirty="0"/>
              <a:t>th</a:t>
            </a:r>
            <a:r>
              <a:rPr lang="en-US" dirty="0"/>
              <a:t> 2017</a:t>
            </a:r>
          </a:p>
          <a:p>
            <a:endParaRPr lang="en-US" dirty="0"/>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568653-CFA4-4932-AEC3-3DE3699ED458}" type="datetime1">
              <a:rPr kumimoji="0" lang="en-US" sz="1200" b="0" i="0" u="none" strike="noStrike" kern="1200" cap="none" spc="0" normalizeH="0" baseline="0" noProof="0" smtClean="0">
                <a:ln>
                  <a:noFill/>
                </a:ln>
                <a:solidFill>
                  <a:prstClr val="black">
                    <a:tint val="75000"/>
                  </a:prstClr>
                </a:solidFill>
                <a:effectLst/>
                <a:uLnTx/>
                <a:uFillTx/>
                <a:latin typeface="Open Sans Light"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4/24/2017</a:t>
            </a:fld>
            <a:endParaRPr kumimoji="0" lang="en-US" sz="1200" b="0" i="0" u="none" strike="noStrike" kern="1200" cap="none" spc="0" normalizeH="0" baseline="0" noProof="0">
              <a:ln>
                <a:noFill/>
              </a:ln>
              <a:solidFill>
                <a:prstClr val="black">
                  <a:tint val="75000"/>
                </a:prstClr>
              </a:solidFill>
              <a:effectLst/>
              <a:uLnTx/>
              <a:uFillTx/>
              <a:latin typeface="Open Sans Light" pitchFamily="34" charset="0"/>
            </a:endParaRPr>
          </a:p>
        </p:txBody>
      </p:sp>
    </p:spTree>
    <p:extLst>
      <p:ext uri="{BB962C8B-B14F-4D97-AF65-F5344CB8AC3E}">
        <p14:creationId xmlns:p14="http://schemas.microsoft.com/office/powerpoint/2010/main" val="25701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Plant a Tree</a:t>
            </a:r>
          </a:p>
        </p:txBody>
      </p:sp>
      <p:pic>
        <p:nvPicPr>
          <p:cNvPr id="7" name="Picture 6"/>
          <p:cNvPicPr>
            <a:picLocks noChangeAspect="1"/>
          </p:cNvPicPr>
          <p:nvPr/>
        </p:nvPicPr>
        <p:blipFill>
          <a:blip r:embed="rId2"/>
          <a:stretch>
            <a:fillRect/>
          </a:stretch>
        </p:blipFill>
        <p:spPr>
          <a:xfrm>
            <a:off x="1447800" y="1707948"/>
            <a:ext cx="6747619" cy="4428572"/>
          </a:xfrm>
          <a:prstGeom prst="rect">
            <a:avLst/>
          </a:prstGeom>
        </p:spPr>
      </p:pic>
      <p:pic>
        <p:nvPicPr>
          <p:cNvPr id="10" name="Picture 9"/>
          <p:cNvPicPr>
            <a:picLocks noChangeAspect="1"/>
          </p:cNvPicPr>
          <p:nvPr/>
        </p:nvPicPr>
        <p:blipFill>
          <a:blip r:embed="rId3"/>
          <a:stretch>
            <a:fillRect/>
          </a:stretch>
        </p:blipFill>
        <p:spPr>
          <a:xfrm>
            <a:off x="1447800" y="1707948"/>
            <a:ext cx="6747619" cy="4428572"/>
          </a:xfrm>
          <a:prstGeom prst="rect">
            <a:avLst/>
          </a:prstGeom>
        </p:spPr>
      </p:pic>
    </p:spTree>
    <p:extLst>
      <p:ext uri="{BB962C8B-B14F-4D97-AF65-F5344CB8AC3E}">
        <p14:creationId xmlns:p14="http://schemas.microsoft.com/office/powerpoint/2010/main" val="11552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Two Relationships</a:t>
            </a:r>
          </a:p>
        </p:txBody>
      </p:sp>
      <p:pic>
        <p:nvPicPr>
          <p:cNvPr id="2" name="Content Placeholder 1"/>
          <p:cNvPicPr>
            <a:picLocks noGrp="1" noChangeAspect="1"/>
          </p:cNvPicPr>
          <p:nvPr>
            <p:ph idx="1"/>
          </p:nvPr>
        </p:nvPicPr>
        <p:blipFill>
          <a:blip r:embed="rId2"/>
          <a:stretch>
            <a:fillRect/>
          </a:stretch>
        </p:blipFill>
        <p:spPr>
          <a:xfrm>
            <a:off x="1641049" y="1828800"/>
            <a:ext cx="6547702" cy="4297363"/>
          </a:xfrm>
          <a:prstGeom prst="rect">
            <a:avLst/>
          </a:prstGeom>
        </p:spPr>
      </p:pic>
      <p:cxnSp>
        <p:nvCxnSpPr>
          <p:cNvPr id="6" name="Straight Arrow Connector 5"/>
          <p:cNvCxnSpPr/>
          <p:nvPr/>
        </p:nvCxnSpPr>
        <p:spPr>
          <a:xfrm flipV="1">
            <a:off x="2895600" y="4114800"/>
            <a:ext cx="1828800" cy="1295400"/>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4038600" y="2209800"/>
            <a:ext cx="3810000" cy="923330"/>
          </a:xfrm>
          <a:prstGeom prst="rect">
            <a:avLst/>
          </a:prstGeom>
          <a:noFill/>
        </p:spPr>
        <p:txBody>
          <a:bodyPr wrap="square" rtlCol="0">
            <a:spAutoFit/>
          </a:bodyPr>
          <a:lstStyle/>
          <a:p>
            <a:r>
              <a:rPr lang="en-US" dirty="0"/>
              <a:t>Relationship:  </a:t>
            </a:r>
            <a:r>
              <a:rPr lang="en-US" b="1" i="1" dirty="0"/>
              <a:t>Point to Object</a:t>
            </a:r>
          </a:p>
          <a:p>
            <a:r>
              <a:rPr lang="en-US" dirty="0"/>
              <a:t>Tree Base Circle Center to</a:t>
            </a:r>
          </a:p>
          <a:p>
            <a:r>
              <a:rPr lang="en-US" dirty="0"/>
              <a:t>“Hole at Surface” Frame</a:t>
            </a:r>
          </a:p>
        </p:txBody>
      </p:sp>
      <p:sp>
        <p:nvSpPr>
          <p:cNvPr id="8" name="TextBox 7"/>
          <p:cNvSpPr txBox="1"/>
          <p:nvPr/>
        </p:nvSpPr>
        <p:spPr>
          <a:xfrm rot="19374673">
            <a:off x="3314699" y="4460518"/>
            <a:ext cx="990600" cy="307777"/>
          </a:xfrm>
          <a:prstGeom prst="rect">
            <a:avLst/>
          </a:prstGeom>
          <a:noFill/>
        </p:spPr>
        <p:txBody>
          <a:bodyPr wrap="square" rtlCol="0">
            <a:spAutoFit/>
          </a:bodyPr>
          <a:lstStyle/>
          <a:p>
            <a:r>
              <a:rPr lang="en-US" sz="1400" dirty="0">
                <a:solidFill>
                  <a:schemeClr val="accent2">
                    <a:lumMod val="75000"/>
                  </a:schemeClr>
                </a:solidFill>
              </a:rPr>
              <a:t>Minimize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Two Relationships</a:t>
            </a:r>
          </a:p>
        </p:txBody>
      </p:sp>
      <p:pic>
        <p:nvPicPr>
          <p:cNvPr id="2" name="Content Placeholder 1"/>
          <p:cNvPicPr>
            <a:picLocks noGrp="1" noChangeAspect="1"/>
          </p:cNvPicPr>
          <p:nvPr>
            <p:ph idx="1"/>
          </p:nvPr>
        </p:nvPicPr>
        <p:blipFill>
          <a:blip r:embed="rId2"/>
          <a:stretch>
            <a:fillRect/>
          </a:stretch>
        </p:blipFill>
        <p:spPr>
          <a:xfrm>
            <a:off x="1641049" y="1828800"/>
            <a:ext cx="6547702" cy="4297363"/>
          </a:xfrm>
          <a:prstGeom prst="rect">
            <a:avLst/>
          </a:prstGeom>
        </p:spPr>
      </p:pic>
      <p:cxnSp>
        <p:nvCxnSpPr>
          <p:cNvPr id="6" name="Straight Arrow Connector 5"/>
          <p:cNvCxnSpPr>
            <a:cxnSpLocks/>
          </p:cNvCxnSpPr>
          <p:nvPr/>
        </p:nvCxnSpPr>
        <p:spPr>
          <a:xfrm>
            <a:off x="4800600" y="4114800"/>
            <a:ext cx="1981200" cy="56257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4038600" y="2209800"/>
            <a:ext cx="4038600" cy="923330"/>
          </a:xfrm>
          <a:prstGeom prst="rect">
            <a:avLst/>
          </a:prstGeom>
          <a:noFill/>
        </p:spPr>
        <p:txBody>
          <a:bodyPr wrap="square" rtlCol="0">
            <a:spAutoFit/>
          </a:bodyPr>
          <a:lstStyle/>
          <a:p>
            <a:r>
              <a:rPr lang="en-US" dirty="0"/>
              <a:t>Relationship:  </a:t>
            </a:r>
            <a:r>
              <a:rPr lang="en-US" b="1" i="1" dirty="0"/>
              <a:t>Object to Object Direction</a:t>
            </a:r>
          </a:p>
          <a:p>
            <a:r>
              <a:rPr lang="en-US" dirty="0"/>
              <a:t>Trunk Cylinder to</a:t>
            </a:r>
          </a:p>
          <a:p>
            <a:r>
              <a:rPr lang="en-US" dirty="0"/>
              <a:t>“Ground” plane normal</a:t>
            </a:r>
          </a:p>
        </p:txBody>
      </p:sp>
      <p:cxnSp>
        <p:nvCxnSpPr>
          <p:cNvPr id="8" name="Straight Arrow Connector 7"/>
          <p:cNvCxnSpPr>
            <a:cxnSpLocks/>
          </p:cNvCxnSpPr>
          <p:nvPr/>
        </p:nvCxnSpPr>
        <p:spPr>
          <a:xfrm flipV="1">
            <a:off x="4800600" y="3276600"/>
            <a:ext cx="0" cy="83820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Arc 11"/>
          <p:cNvSpPr/>
          <p:nvPr/>
        </p:nvSpPr>
        <p:spPr>
          <a:xfrm>
            <a:off x="4648200" y="3657600"/>
            <a:ext cx="609600" cy="533400"/>
          </a:xfrm>
          <a:prstGeom prst="arc">
            <a:avLst>
              <a:gd name="adj1" fmla="val 14798444"/>
              <a:gd name="adj2" fmla="val 3566424"/>
            </a:avLst>
          </a:prstGeom>
          <a:ln>
            <a:headEnd type="arrow"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3" name="TextBox 12"/>
          <p:cNvSpPr txBox="1"/>
          <p:nvPr/>
        </p:nvSpPr>
        <p:spPr>
          <a:xfrm>
            <a:off x="5181600" y="3605570"/>
            <a:ext cx="990600" cy="307777"/>
          </a:xfrm>
          <a:prstGeom prst="rect">
            <a:avLst/>
          </a:prstGeom>
          <a:noFill/>
        </p:spPr>
        <p:txBody>
          <a:bodyPr wrap="square" rtlCol="0">
            <a:spAutoFit/>
          </a:bodyPr>
          <a:lstStyle/>
          <a:p>
            <a:r>
              <a:rPr lang="en-US" sz="1400" dirty="0">
                <a:solidFill>
                  <a:schemeClr val="accent2">
                    <a:lumMod val="75000"/>
                  </a:schemeClr>
                </a:solidFill>
              </a:rPr>
              <a:t>Minimize</a:t>
            </a:r>
          </a:p>
        </p:txBody>
      </p:sp>
    </p:spTree>
    <p:extLst>
      <p:ext uri="{BB962C8B-B14F-4D97-AF65-F5344CB8AC3E}">
        <p14:creationId xmlns:p14="http://schemas.microsoft.com/office/powerpoint/2010/main" val="128295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276600"/>
            <a:ext cx="7924800" cy="1470025"/>
          </a:xfrm>
        </p:spPr>
        <p:txBody>
          <a:bodyPr/>
          <a:lstStyle/>
          <a:p>
            <a:r>
              <a:rPr lang="en-US" dirty="0"/>
              <a:t>Part 2:  Virtual Fit &amp; Predictive Shimming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4607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304800"/>
            <a:ext cx="2895599" cy="838200"/>
          </a:xfrm>
        </p:spPr>
        <p:txBody>
          <a:bodyPr>
            <a:noAutofit/>
          </a:bodyPr>
          <a:lstStyle/>
          <a:p>
            <a:r>
              <a:rPr lang="en-US" dirty="0"/>
              <a:t>Demo 2:  Virtual Fit &amp; Predictive Shimming</a:t>
            </a:r>
          </a:p>
        </p:txBody>
      </p:sp>
      <p:pic>
        <p:nvPicPr>
          <p:cNvPr id="2" name="Content Placeholder 1"/>
          <p:cNvPicPr>
            <a:picLocks noGrp="1" noChangeAspect="1"/>
          </p:cNvPicPr>
          <p:nvPr>
            <p:ph idx="1"/>
          </p:nvPr>
        </p:nvPicPr>
        <p:blipFill>
          <a:blip r:embed="rId2"/>
          <a:stretch>
            <a:fillRect/>
          </a:stretch>
        </p:blipFill>
        <p:spPr>
          <a:xfrm>
            <a:off x="3505200" y="718356"/>
            <a:ext cx="5638800" cy="2238456"/>
          </a:xfrm>
          <a:prstGeom prst="rect">
            <a:avLst/>
          </a:prstGeom>
        </p:spPr>
      </p:pic>
      <p:sp>
        <p:nvSpPr>
          <p:cNvPr id="7" name="Text Placeholder 6"/>
          <p:cNvSpPr>
            <a:spLocks noGrp="1"/>
          </p:cNvSpPr>
          <p:nvPr>
            <p:ph type="body" sz="half" idx="2"/>
          </p:nvPr>
        </p:nvSpPr>
        <p:spPr/>
        <p:txBody>
          <a:bodyPr>
            <a:normAutofit/>
          </a:bodyPr>
          <a:lstStyle/>
          <a:p>
            <a:r>
              <a:rPr lang="en-US" sz="1600" dirty="0"/>
              <a:t>Scenario:</a:t>
            </a:r>
          </a:p>
          <a:p>
            <a:r>
              <a:rPr lang="en-US" sz="1600" dirty="0"/>
              <a:t>Two large parts were measured independently.  They will be assembled together.</a:t>
            </a:r>
          </a:p>
          <a:p>
            <a:endParaRPr lang="en-US" sz="1600" dirty="0"/>
          </a:p>
          <a:p>
            <a:r>
              <a:rPr lang="en-US" sz="1600" dirty="0"/>
              <a:t>Goals:</a:t>
            </a:r>
          </a:p>
          <a:p>
            <a:pPr marL="342900" indent="-342900">
              <a:buFont typeface="+mj-lt"/>
              <a:buAutoNum type="arabicPeriod"/>
            </a:pPr>
            <a:r>
              <a:rPr lang="en-US" sz="1600" dirty="0"/>
              <a:t>Align the two components such that</a:t>
            </a:r>
          </a:p>
          <a:p>
            <a:pPr marL="800100" lvl="1" indent="-342900">
              <a:buFont typeface="+mj-lt"/>
              <a:buAutoNum type="arabicPeriod"/>
            </a:pPr>
            <a:r>
              <a:rPr lang="en-US" sz="1400" dirty="0">
                <a:solidFill>
                  <a:schemeClr val="bg1"/>
                </a:solidFill>
              </a:rPr>
              <a:t>Axis of the “Top Inner Cone” and “Base Cylinder” are in line and parallel.</a:t>
            </a:r>
          </a:p>
          <a:p>
            <a:pPr marL="800100" lvl="1" indent="-342900">
              <a:buFont typeface="+mj-lt"/>
              <a:buAutoNum type="arabicPeriod"/>
            </a:pPr>
            <a:r>
              <a:rPr lang="en-US" sz="1400" dirty="0">
                <a:solidFill>
                  <a:schemeClr val="bg1"/>
                </a:solidFill>
              </a:rPr>
              <a:t>Mating surfaces are as close together as possible without intersecting</a:t>
            </a:r>
          </a:p>
          <a:p>
            <a:pPr marL="800100" lvl="1" indent="-342900">
              <a:buFont typeface="+mj-lt"/>
              <a:buAutoNum type="arabicPeriod"/>
            </a:pPr>
            <a:r>
              <a:rPr lang="en-US" sz="1400" dirty="0">
                <a:solidFill>
                  <a:schemeClr val="bg1"/>
                </a:solidFill>
              </a:rPr>
              <a:t>Bolt Holes line up.</a:t>
            </a:r>
          </a:p>
        </p:txBody>
      </p:sp>
      <p:sp>
        <p:nvSpPr>
          <p:cNvPr id="4" name="Date Placeholder 3"/>
          <p:cNvSpPr>
            <a:spLocks noGrp="1"/>
          </p:cNvSpPr>
          <p:nvPr>
            <p:ph type="dt" sz="half" idx="10"/>
          </p:nvPr>
        </p:nvSpPr>
        <p:spPr/>
        <p:txBody>
          <a:bodyPr/>
          <a:lstStyle/>
          <a:p>
            <a:fld id="{75568653-CFA4-4932-AEC3-3DE3699ED458}" type="datetime1">
              <a:rPr lang="en-US" smtClean="0"/>
              <a:t>4/24/2017</a:t>
            </a:fld>
            <a:endParaRPr lang="en-US"/>
          </a:p>
        </p:txBody>
      </p:sp>
      <p:pic>
        <p:nvPicPr>
          <p:cNvPr id="8" name="Picture 7"/>
          <p:cNvPicPr>
            <a:picLocks noChangeAspect="1"/>
          </p:cNvPicPr>
          <p:nvPr/>
        </p:nvPicPr>
        <p:blipFill>
          <a:blip r:embed="rId3"/>
          <a:stretch>
            <a:fillRect/>
          </a:stretch>
        </p:blipFill>
        <p:spPr>
          <a:xfrm>
            <a:off x="3585940" y="3505200"/>
            <a:ext cx="5477320" cy="2244422"/>
          </a:xfrm>
          <a:prstGeom prst="rect">
            <a:avLst/>
          </a:prstGeom>
        </p:spPr>
      </p:pic>
      <p:sp>
        <p:nvSpPr>
          <p:cNvPr id="9" name="TextBox 8"/>
          <p:cNvSpPr txBox="1"/>
          <p:nvPr/>
        </p:nvSpPr>
        <p:spPr>
          <a:xfrm>
            <a:off x="3585941" y="911880"/>
            <a:ext cx="2357660" cy="523220"/>
          </a:xfrm>
          <a:prstGeom prst="rect">
            <a:avLst/>
          </a:prstGeom>
          <a:noFill/>
        </p:spPr>
        <p:txBody>
          <a:bodyPr wrap="square" rtlCol="0">
            <a:spAutoFit/>
          </a:bodyPr>
          <a:lstStyle/>
          <a:p>
            <a:pPr algn="ctr"/>
            <a:r>
              <a:rPr lang="en-US" sz="2800" dirty="0">
                <a:solidFill>
                  <a:schemeClr val="tx1">
                    <a:lumMod val="75000"/>
                    <a:lumOff val="25000"/>
                  </a:schemeClr>
                </a:solidFill>
              </a:rPr>
              <a:t>Base Survey</a:t>
            </a:r>
          </a:p>
        </p:txBody>
      </p:sp>
      <p:sp>
        <p:nvSpPr>
          <p:cNvPr id="10" name="TextBox 9"/>
          <p:cNvSpPr txBox="1"/>
          <p:nvPr/>
        </p:nvSpPr>
        <p:spPr>
          <a:xfrm>
            <a:off x="6793637" y="3581400"/>
            <a:ext cx="2357660" cy="523220"/>
          </a:xfrm>
          <a:prstGeom prst="rect">
            <a:avLst/>
          </a:prstGeom>
          <a:noFill/>
        </p:spPr>
        <p:txBody>
          <a:bodyPr wrap="square" rtlCol="0">
            <a:spAutoFit/>
          </a:bodyPr>
          <a:lstStyle/>
          <a:p>
            <a:pPr algn="ctr"/>
            <a:r>
              <a:rPr lang="en-US" sz="2800" dirty="0">
                <a:solidFill>
                  <a:schemeClr val="tx1">
                    <a:lumMod val="75000"/>
                    <a:lumOff val="25000"/>
                  </a:schemeClr>
                </a:solidFill>
              </a:rPr>
              <a:t>Top Survey</a:t>
            </a:r>
          </a:p>
        </p:txBody>
      </p:sp>
    </p:spTree>
    <p:extLst>
      <p:ext uri="{BB962C8B-B14F-4D97-AF65-F5344CB8AC3E}">
        <p14:creationId xmlns:p14="http://schemas.microsoft.com/office/powerpoint/2010/main" val="1205264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TotalTime>
  <Words>1390</Words>
  <Application>Microsoft Office PowerPoint</Application>
  <PresentationFormat>On-screen Show (4:3)</PresentationFormat>
  <Paragraphs>228</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Book Antiqua</vt:lpstr>
      <vt:lpstr>Calibri</vt:lpstr>
      <vt:lpstr>Open Sans bold</vt:lpstr>
      <vt:lpstr>Open Sans Light</vt:lpstr>
      <vt:lpstr>Open Sans Semibold</vt:lpstr>
      <vt:lpstr>Wingdings</vt:lpstr>
      <vt:lpstr>Office Theme</vt:lpstr>
      <vt:lpstr>Pipe and Relationship Fitting</vt:lpstr>
      <vt:lpstr>Relationship Fitting Basics</vt:lpstr>
      <vt:lpstr>Part 1:  Alignment with Relationships</vt:lpstr>
      <vt:lpstr>Demo 1: Plant a Tree</vt:lpstr>
      <vt:lpstr>Plant a Tree</vt:lpstr>
      <vt:lpstr>Two Relationships</vt:lpstr>
      <vt:lpstr>Two Relationships</vt:lpstr>
      <vt:lpstr>Part 2:  Virtual Fit &amp; Predictive Shimming</vt:lpstr>
      <vt:lpstr>Demo 2:  Virtual Fit &amp; Predictive Shimming</vt:lpstr>
      <vt:lpstr>Process</vt:lpstr>
      <vt:lpstr>Process</vt:lpstr>
      <vt:lpstr>Virtual Alignment</vt:lpstr>
      <vt:lpstr>Virtual Alignment</vt:lpstr>
      <vt:lpstr>Virtual Alignment</vt:lpstr>
      <vt:lpstr>Virtual Alignment</vt:lpstr>
      <vt:lpstr>Virtual Alignment</vt:lpstr>
      <vt:lpstr>-1.5” fit constraint?</vt:lpstr>
      <vt:lpstr>Virtual Alignment</vt:lpstr>
      <vt:lpstr>Report Shim Thicknesses</vt:lpstr>
      <vt:lpstr>Relationships = Value</vt:lpstr>
      <vt:lpstr>Benefits of Relationship Fitting</vt:lpstr>
      <vt:lpstr>Part 3:  Pipe Relationships</vt:lpstr>
      <vt:lpstr>Why</vt:lpstr>
      <vt:lpstr>How</vt:lpstr>
      <vt:lpstr>How</vt:lpstr>
      <vt:lpstr>How</vt:lpstr>
      <vt:lpstr>How</vt:lpstr>
      <vt:lpstr>How</vt:lpstr>
      <vt:lpstr>How</vt:lpstr>
      <vt:lpstr>How</vt:lpstr>
      <vt:lpstr>How</vt:lpstr>
      <vt:lpstr>Constraints</vt:lpstr>
      <vt:lpstr>Constraints</vt:lpstr>
      <vt:lpstr>Demo 3:  Pipe Relationships</vt:lpstr>
      <vt:lpstr>Demo</vt:lpstr>
      <vt:lpstr>Pipe Relationship Tips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dc:creator>
  <cp:lastModifiedBy>Steve.Seiler</cp:lastModifiedBy>
  <cp:revision>78</cp:revision>
  <dcterms:created xsi:type="dcterms:W3CDTF">2006-08-16T00:00:00Z</dcterms:created>
  <dcterms:modified xsi:type="dcterms:W3CDTF">2017-04-24T20:16:38Z</dcterms:modified>
</cp:coreProperties>
</file>